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7" r:id="rId4"/>
  </p:sldMasterIdLst>
  <p:notesMasterIdLst>
    <p:notesMasterId r:id="rId34"/>
  </p:notesMasterIdLst>
  <p:sldIdLst>
    <p:sldId id="362" r:id="rId5"/>
    <p:sldId id="256" r:id="rId6"/>
    <p:sldId id="291" r:id="rId7"/>
    <p:sldId id="274" r:id="rId8"/>
    <p:sldId id="5243" r:id="rId9"/>
    <p:sldId id="5240" r:id="rId10"/>
    <p:sldId id="257" r:id="rId11"/>
    <p:sldId id="5246" r:id="rId12"/>
    <p:sldId id="5244" r:id="rId13"/>
    <p:sldId id="269" r:id="rId14"/>
    <p:sldId id="271" r:id="rId15"/>
    <p:sldId id="273" r:id="rId16"/>
    <p:sldId id="275" r:id="rId17"/>
    <p:sldId id="277" r:id="rId18"/>
    <p:sldId id="279" r:id="rId19"/>
    <p:sldId id="281" r:id="rId20"/>
    <p:sldId id="292" r:id="rId21"/>
    <p:sldId id="294" r:id="rId22"/>
    <p:sldId id="303" r:id="rId23"/>
    <p:sldId id="304" r:id="rId24"/>
    <p:sldId id="305" r:id="rId25"/>
    <p:sldId id="306" r:id="rId26"/>
    <p:sldId id="307" r:id="rId27"/>
    <p:sldId id="308" r:id="rId28"/>
    <p:sldId id="309" r:id="rId29"/>
    <p:sldId id="310" r:id="rId30"/>
    <p:sldId id="312" r:id="rId31"/>
    <p:sldId id="313" r:id="rId32"/>
    <p:sldId id="5245" r:id="rId3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06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Helle Formatvorlage 3 - Akz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Helle Formatvorlage 2 - Akz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Helle Formatvorlage 2 - Akz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20" autoAdjust="0"/>
  </p:normalViewPr>
  <p:slideViewPr>
    <p:cSldViewPr>
      <p:cViewPr varScale="1">
        <p:scale>
          <a:sx n="112" d="100"/>
          <a:sy n="112" d="100"/>
        </p:scale>
        <p:origin x="1640" y="184"/>
      </p:cViewPr>
      <p:guideLst>
        <p:guide orient="horz" pos="2160"/>
        <p:guide pos="3061"/>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936D3C2B-8164-D34A-8D0F-60F6039A933B}"/>
              </a:ext>
            </a:extLst>
          </p:cNvPr>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pitchFamily="-110" charset="0"/>
                <a:ea typeface="+mn-ea"/>
                <a:cs typeface="+mn-cs"/>
              </a:defRPr>
            </a:lvl1pPr>
          </a:lstStyle>
          <a:p>
            <a:pPr>
              <a:defRPr/>
            </a:pPr>
            <a:endParaRPr lang="de-CH"/>
          </a:p>
        </p:txBody>
      </p:sp>
      <p:sp>
        <p:nvSpPr>
          <p:cNvPr id="3075" name="Rectangle 3">
            <a:extLst>
              <a:ext uri="{FF2B5EF4-FFF2-40B4-BE49-F238E27FC236}">
                <a16:creationId xmlns:a16="http://schemas.microsoft.com/office/drawing/2014/main" id="{3BD20C9F-E339-D74A-A7A1-DB08C05C87EE}"/>
              </a:ext>
            </a:extLst>
          </p:cNvPr>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110" charset="0"/>
                <a:ea typeface="+mn-ea"/>
                <a:cs typeface="+mn-cs"/>
              </a:defRPr>
            </a:lvl1pPr>
          </a:lstStyle>
          <a:p>
            <a:pPr>
              <a:defRPr/>
            </a:pPr>
            <a:endParaRPr lang="de-CH"/>
          </a:p>
        </p:txBody>
      </p:sp>
      <p:sp>
        <p:nvSpPr>
          <p:cNvPr id="4100" name="Rectangle 4">
            <a:extLst>
              <a:ext uri="{FF2B5EF4-FFF2-40B4-BE49-F238E27FC236}">
                <a16:creationId xmlns:a16="http://schemas.microsoft.com/office/drawing/2014/main" id="{B21B5C89-3EAE-974C-96F1-80A6C5F6FA8F}"/>
              </a:ext>
            </a:extLst>
          </p:cNvPr>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7BB674F8-5DF3-7845-A690-6D9DE1D43B44}"/>
              </a:ext>
            </a:extLst>
          </p:cNvPr>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altLang="de-DE" noProof="0"/>
              <a:t>Textmasterformate durch Klicken bearbeiten</a:t>
            </a:r>
          </a:p>
          <a:p>
            <a:pPr lvl="1"/>
            <a:r>
              <a:rPr lang="de-CH" altLang="de-DE" noProof="0"/>
              <a:t>Zweite Ebene</a:t>
            </a:r>
          </a:p>
          <a:p>
            <a:pPr lvl="2"/>
            <a:r>
              <a:rPr lang="de-CH" altLang="de-DE" noProof="0"/>
              <a:t>Dritte Ebene</a:t>
            </a:r>
          </a:p>
          <a:p>
            <a:pPr lvl="3"/>
            <a:r>
              <a:rPr lang="de-CH" altLang="de-DE" noProof="0"/>
              <a:t>Vierte Ebene</a:t>
            </a:r>
          </a:p>
          <a:p>
            <a:pPr lvl="4"/>
            <a:r>
              <a:rPr lang="de-CH" altLang="de-DE" noProof="0"/>
              <a:t>Fünfte Ebene</a:t>
            </a:r>
          </a:p>
        </p:txBody>
      </p:sp>
      <p:sp>
        <p:nvSpPr>
          <p:cNvPr id="3078" name="Rectangle 6">
            <a:extLst>
              <a:ext uri="{FF2B5EF4-FFF2-40B4-BE49-F238E27FC236}">
                <a16:creationId xmlns:a16="http://schemas.microsoft.com/office/drawing/2014/main" id="{B1446F85-7F8D-F544-9C7D-FA2BD27D71EE}"/>
              </a:ext>
            </a:extLst>
          </p:cNvPr>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pitchFamily="-110" charset="0"/>
                <a:ea typeface="+mn-ea"/>
                <a:cs typeface="+mn-cs"/>
              </a:defRPr>
            </a:lvl1pPr>
          </a:lstStyle>
          <a:p>
            <a:pPr>
              <a:defRPr/>
            </a:pPr>
            <a:endParaRPr lang="de-CH"/>
          </a:p>
        </p:txBody>
      </p:sp>
      <p:sp>
        <p:nvSpPr>
          <p:cNvPr id="3079" name="Rectangle 7">
            <a:extLst>
              <a:ext uri="{FF2B5EF4-FFF2-40B4-BE49-F238E27FC236}">
                <a16:creationId xmlns:a16="http://schemas.microsoft.com/office/drawing/2014/main" id="{1195844C-8EE8-9947-A54F-84A65EA8119B}"/>
              </a:ext>
            </a:extLst>
          </p:cNvPr>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0A4FBAD6-113F-7644-B6C0-AC551CFC6B46}" type="slidenum">
              <a:rPr lang="de-CH" altLang="de-DE"/>
              <a:pPr>
                <a:defRPr/>
              </a:pPr>
              <a:t>‹Nr.›</a:t>
            </a:fld>
            <a:endParaRPr lang="de-CH"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0" charset="0"/>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Arial" pitchFamily="-110"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Arial" pitchFamily="-110"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Arial" pitchFamily="-110"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Arial"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a:extLst>
              <a:ext uri="{FF2B5EF4-FFF2-40B4-BE49-F238E27FC236}">
                <a16:creationId xmlns:a16="http://schemas.microsoft.com/office/drawing/2014/main" id="{C835A229-ADAC-9644-9BF4-918F20597C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8566462-382D-2542-BF81-462A3FC3E731}" type="slidenum">
              <a:rPr lang="de-CH" altLang="de-DE"/>
              <a:pPr>
                <a:spcBef>
                  <a:spcPct val="0"/>
                </a:spcBef>
              </a:pPr>
              <a:t>2</a:t>
            </a:fld>
            <a:endParaRPr lang="de-CH" altLang="de-DE"/>
          </a:p>
        </p:txBody>
      </p:sp>
      <p:sp>
        <p:nvSpPr>
          <p:cNvPr id="8194" name="Rectangle 2">
            <a:extLst>
              <a:ext uri="{FF2B5EF4-FFF2-40B4-BE49-F238E27FC236}">
                <a16:creationId xmlns:a16="http://schemas.microsoft.com/office/drawing/2014/main" id="{771F17C2-FA10-5648-B9D3-2EF970CA33E8}"/>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7D9118A2-0118-504F-B012-78F39D123A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8246558" indent="-37785564">
              <a:spcBef>
                <a:spcPct val="30000"/>
              </a:spcBef>
              <a:defRPr sz="1200">
                <a:solidFill>
                  <a:schemeClr val="tx1"/>
                </a:solidFill>
                <a:latin typeface="Arial" panose="020B0604020202020204" pitchFamily="34" charset="0"/>
                <a:ea typeface="ＭＳ Ｐゴシック" panose="020B0600070205080204" pitchFamily="34" charset="-128"/>
              </a:defRPr>
            </a:lvl2pPr>
            <a:lvl3pPr marL="1152487" indent="-230497">
              <a:spcBef>
                <a:spcPct val="30000"/>
              </a:spcBef>
              <a:defRPr sz="1200">
                <a:solidFill>
                  <a:schemeClr val="tx1"/>
                </a:solidFill>
                <a:latin typeface="Arial" panose="020B0604020202020204" pitchFamily="34" charset="0"/>
                <a:ea typeface="ＭＳ Ｐゴシック" panose="020B0600070205080204" pitchFamily="34" charset="-128"/>
              </a:defRPr>
            </a:lvl3pPr>
            <a:lvl4pPr marL="1613482" indent="-230497">
              <a:spcBef>
                <a:spcPct val="30000"/>
              </a:spcBef>
              <a:defRPr sz="1200">
                <a:solidFill>
                  <a:schemeClr val="tx1"/>
                </a:solidFill>
                <a:latin typeface="Arial" panose="020B0604020202020204" pitchFamily="34" charset="0"/>
                <a:ea typeface="ＭＳ Ｐゴシック" panose="020B0600070205080204" pitchFamily="34" charset="-128"/>
              </a:defRPr>
            </a:lvl4pPr>
            <a:lvl5pPr marL="2074476" indent="-230497">
              <a:spcBef>
                <a:spcPct val="30000"/>
              </a:spcBef>
              <a:defRPr sz="1200">
                <a:solidFill>
                  <a:schemeClr val="tx1"/>
                </a:solidFill>
                <a:latin typeface="Arial" panose="020B0604020202020204" pitchFamily="34" charset="0"/>
                <a:ea typeface="ＭＳ Ｐゴシック" panose="020B0600070205080204" pitchFamily="34" charset="-128"/>
              </a:defRPr>
            </a:lvl5pPr>
            <a:lvl6pPr marL="2535471" indent="-230497"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96466" indent="-230497"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57461" indent="-230497"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918455" indent="-230497"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defTabSz="921990" fontAlgn="base">
              <a:spcBef>
                <a:spcPct val="0"/>
              </a:spcBef>
              <a:spcAft>
                <a:spcPct val="0"/>
              </a:spcAft>
              <a:defRPr/>
            </a:pPr>
            <a:fld id="{F0EA899B-F056-4227-BE83-7B83A265C285}" type="slidenum">
              <a:rPr lang="de-CH" altLang="de-DE">
                <a:solidFill>
                  <a:srgbClr val="000000"/>
                </a:solidFill>
              </a:rPr>
              <a:pPr defTabSz="921990" fontAlgn="base">
                <a:spcBef>
                  <a:spcPct val="0"/>
                </a:spcBef>
                <a:spcAft>
                  <a:spcPct val="0"/>
                </a:spcAft>
                <a:defRPr/>
              </a:pPr>
              <a:t>3</a:t>
            </a:fld>
            <a:endParaRPr lang="de-CH" altLang="de-DE">
              <a:solidFill>
                <a:srgbClr val="000000"/>
              </a:solidFill>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de-DE" altLang="de-DE">
                <a:latin typeface="Arial" panose="020B0604020202020204" pitchFamily="34" charset="0"/>
                <a:ea typeface="ＭＳ Ｐゴシック" panose="020B0600070205080204" pitchFamily="34" charset="-128"/>
              </a:rPr>
              <a:t>Vater zweier Töchter im Jugendalter, ursprünglich Kundenberater einer CH-Grossbank, dann Suche der „Berufung“ im psychosozialen Bereich. Ausbildung zum Psychiatriepfleger, Masterabschluss in Educational Design, Nachdiplomstudium in Organisationsentwicklung, arbeitet seit nun </a:t>
            </a:r>
            <a:r>
              <a:rPr lang="de-DE" altLang="de-DE" b="1">
                <a:latin typeface="Arial" panose="020B0604020202020204" pitchFamily="34" charset="0"/>
                <a:ea typeface="ＭＳ Ｐゴシック" panose="020B0600070205080204" pitchFamily="34" charset="-128"/>
              </a:rPr>
              <a:t>20 Jahren beruflich am Thema Gewaltprävention und Friedensförderung im Dienste verschiedenster Anspruchsgruppen</a:t>
            </a:r>
          </a:p>
          <a:p>
            <a:pPr eaLnBrk="1" hangingPunct="1"/>
            <a:r>
              <a:rPr lang="de-DE" altLang="de-DE" b="1">
                <a:latin typeface="Arial" panose="020B0604020202020204" pitchFamily="34" charset="0"/>
                <a:ea typeface="ＭＳ Ｐゴシック" panose="020B0600070205080204" pitchFamily="34" charset="-128"/>
              </a:rPr>
              <a:t>Zurzeit liebstes Steckenpferd: „Konfliktbegleitung“  und Bindungsförderung im Kleinkindalter</a:t>
            </a:r>
          </a:p>
          <a:p>
            <a:pPr eaLnBrk="1" hangingPunct="1"/>
            <a:r>
              <a:rPr lang="de-DE" altLang="de-DE" b="1">
                <a:latin typeface="Arial" panose="020B0604020202020204" pitchFamily="34" charset="0"/>
                <a:ea typeface="ＭＳ Ｐゴシック" panose="020B0600070205080204" pitchFamily="34" charset="-128"/>
              </a:rPr>
              <a:t>Zurzeit wichtigstes Tätigkeitsgebiet für die FST: Bedrohungsmanagement in Unternehmen und Verwaltungen</a:t>
            </a:r>
          </a:p>
        </p:txBody>
      </p:sp>
    </p:spTree>
    <p:extLst>
      <p:ext uri="{BB962C8B-B14F-4D97-AF65-F5344CB8AC3E}">
        <p14:creationId xmlns:p14="http://schemas.microsoft.com/office/powerpoint/2010/main" val="2507324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Theoretische Grundlagen, Wissenschaftliche Grundlagen, In was für einer Gesellschaft leben wir </a:t>
            </a:r>
            <a:r>
              <a:rPr lang="de-DE" dirty="0" err="1"/>
              <a:t>Kassis</a:t>
            </a:r>
            <a:r>
              <a:rPr lang="de-DE" dirty="0"/>
              <a:t>? </a:t>
            </a:r>
          </a:p>
          <a:p>
            <a:r>
              <a:rPr lang="de-DE" dirty="0"/>
              <a:t>Situationstäter</a:t>
            </a:r>
            <a:r>
              <a:rPr lang="de-DE" baseline="0" dirty="0"/>
              <a:t> – </a:t>
            </a:r>
            <a:r>
              <a:rPr lang="de-DE" dirty="0"/>
              <a:t>Persönlichkeitstäter</a:t>
            </a:r>
          </a:p>
          <a:p>
            <a:r>
              <a:rPr lang="de-DE" dirty="0"/>
              <a:t>Methoden, </a:t>
            </a:r>
            <a:r>
              <a:rPr lang="de-DE" dirty="0" err="1"/>
              <a:t>Fairnes</a:t>
            </a:r>
            <a:r>
              <a:rPr lang="de-DE" dirty="0"/>
              <a:t> und Grenzen spielerisch untersuchen</a:t>
            </a:r>
          </a:p>
          <a:p>
            <a:r>
              <a:rPr lang="de-DE" dirty="0"/>
              <a:t>Erziehung, was wirkt (Thema von Yves)</a:t>
            </a:r>
          </a:p>
          <a:p>
            <a:endParaRPr lang="de-DE" dirty="0"/>
          </a:p>
        </p:txBody>
      </p:sp>
      <p:sp>
        <p:nvSpPr>
          <p:cNvPr id="4" name="Foliennummernplatzhalter 3"/>
          <p:cNvSpPr>
            <a:spLocks noGrp="1"/>
          </p:cNvSpPr>
          <p:nvPr>
            <p:ph type="sldNum" sz="quarter" idx="10"/>
          </p:nvPr>
        </p:nvSpPr>
        <p:spPr/>
        <p:txBody>
          <a:bodyPr/>
          <a:lstStyle/>
          <a:p>
            <a:fld id="{3114FAE0-13BC-9640-8ACF-C00540887E90}" type="slidenum">
              <a:rPr lang="de-DE" smtClean="0"/>
              <a:pPr/>
              <a:t>5</a:t>
            </a:fld>
            <a:endParaRPr lang="de-DE"/>
          </a:p>
        </p:txBody>
      </p:sp>
    </p:spTree>
    <p:extLst>
      <p:ext uri="{BB962C8B-B14F-4D97-AF65-F5344CB8AC3E}">
        <p14:creationId xmlns:p14="http://schemas.microsoft.com/office/powerpoint/2010/main" val="2418797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Theoretische Grundlagen, Wissenschaftliche Grundlagen, In was für einer Gesellschaft leben wir </a:t>
            </a:r>
            <a:r>
              <a:rPr lang="de-DE" dirty="0" err="1"/>
              <a:t>Kassis</a:t>
            </a:r>
            <a:r>
              <a:rPr lang="de-DE" dirty="0"/>
              <a:t>? </a:t>
            </a:r>
          </a:p>
          <a:p>
            <a:r>
              <a:rPr lang="de-DE" dirty="0"/>
              <a:t>Situationstäter</a:t>
            </a:r>
            <a:r>
              <a:rPr lang="de-DE" baseline="0" dirty="0"/>
              <a:t> – </a:t>
            </a:r>
            <a:r>
              <a:rPr lang="de-DE" dirty="0"/>
              <a:t>Persönlichkeitstäter</a:t>
            </a:r>
          </a:p>
          <a:p>
            <a:r>
              <a:rPr lang="de-DE" dirty="0"/>
              <a:t>Methoden, </a:t>
            </a:r>
            <a:r>
              <a:rPr lang="de-DE" dirty="0" err="1"/>
              <a:t>Fairnes</a:t>
            </a:r>
            <a:r>
              <a:rPr lang="de-DE" dirty="0"/>
              <a:t> und Grenzen spielerisch untersuchen</a:t>
            </a:r>
          </a:p>
          <a:p>
            <a:r>
              <a:rPr lang="de-DE" dirty="0"/>
              <a:t>Erziehung, was wirkt (Thema von Yves)</a:t>
            </a:r>
          </a:p>
          <a:p>
            <a:endParaRPr lang="de-DE" dirty="0"/>
          </a:p>
        </p:txBody>
      </p:sp>
      <p:sp>
        <p:nvSpPr>
          <p:cNvPr id="4" name="Foliennummernplatzhalter 3"/>
          <p:cNvSpPr>
            <a:spLocks noGrp="1"/>
          </p:cNvSpPr>
          <p:nvPr>
            <p:ph type="sldNum" sz="quarter" idx="10"/>
          </p:nvPr>
        </p:nvSpPr>
        <p:spPr/>
        <p:txBody>
          <a:bodyPr/>
          <a:lstStyle/>
          <a:p>
            <a:fld id="{3114FAE0-13BC-9640-8ACF-C00540887E90}" type="slidenum">
              <a:rPr lang="de-DE" smtClean="0"/>
              <a:pPr/>
              <a:t>7</a:t>
            </a:fld>
            <a:endParaRPr lang="de-DE"/>
          </a:p>
        </p:txBody>
      </p:sp>
    </p:spTree>
    <p:extLst>
      <p:ext uri="{BB962C8B-B14F-4D97-AF65-F5344CB8AC3E}">
        <p14:creationId xmlns:p14="http://schemas.microsoft.com/office/powerpoint/2010/main" val="1741475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Theoretische Grundlagen, Wissenschaftliche Grundlagen, In was für einer Gesellschaft leben wir </a:t>
            </a:r>
            <a:r>
              <a:rPr lang="de-DE" dirty="0" err="1"/>
              <a:t>Kassis</a:t>
            </a:r>
            <a:r>
              <a:rPr lang="de-DE" dirty="0"/>
              <a:t>? </a:t>
            </a:r>
          </a:p>
          <a:p>
            <a:r>
              <a:rPr lang="de-DE" dirty="0"/>
              <a:t>Situationstäter</a:t>
            </a:r>
            <a:r>
              <a:rPr lang="de-DE" baseline="0" dirty="0"/>
              <a:t> – </a:t>
            </a:r>
            <a:r>
              <a:rPr lang="de-DE" dirty="0"/>
              <a:t>Persönlichkeitstäter</a:t>
            </a:r>
          </a:p>
          <a:p>
            <a:r>
              <a:rPr lang="de-DE" dirty="0"/>
              <a:t>Methoden, </a:t>
            </a:r>
            <a:r>
              <a:rPr lang="de-DE" dirty="0" err="1"/>
              <a:t>Fairnes</a:t>
            </a:r>
            <a:r>
              <a:rPr lang="de-DE" dirty="0"/>
              <a:t> und Grenzen spielerisch untersuchen</a:t>
            </a:r>
          </a:p>
          <a:p>
            <a:r>
              <a:rPr lang="de-DE" dirty="0"/>
              <a:t>Erziehung, was wirkt (Thema von Yves)</a:t>
            </a:r>
          </a:p>
          <a:p>
            <a:endParaRPr lang="de-DE" dirty="0"/>
          </a:p>
        </p:txBody>
      </p:sp>
      <p:sp>
        <p:nvSpPr>
          <p:cNvPr id="4" name="Foliennummernplatzhalter 3"/>
          <p:cNvSpPr>
            <a:spLocks noGrp="1"/>
          </p:cNvSpPr>
          <p:nvPr>
            <p:ph type="sldNum" sz="quarter" idx="10"/>
          </p:nvPr>
        </p:nvSpPr>
        <p:spPr/>
        <p:txBody>
          <a:bodyPr/>
          <a:lstStyle/>
          <a:p>
            <a:fld id="{3114FAE0-13BC-9640-8ACF-C00540887E90}" type="slidenum">
              <a:rPr lang="de-DE" smtClean="0"/>
              <a:pPr/>
              <a:t>9</a:t>
            </a:fld>
            <a:endParaRPr lang="de-DE"/>
          </a:p>
        </p:txBody>
      </p:sp>
    </p:spTree>
    <p:extLst>
      <p:ext uri="{BB962C8B-B14F-4D97-AF65-F5344CB8AC3E}">
        <p14:creationId xmlns:p14="http://schemas.microsoft.com/office/powerpoint/2010/main" val="1535453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Theoretische Grundlagen, Wissenschaftliche Grundlagen, In was für einer Gesellschaft leben wir </a:t>
            </a:r>
            <a:r>
              <a:rPr lang="de-DE" dirty="0" err="1"/>
              <a:t>Kassis</a:t>
            </a:r>
            <a:r>
              <a:rPr lang="de-DE" dirty="0"/>
              <a:t>? </a:t>
            </a:r>
          </a:p>
          <a:p>
            <a:r>
              <a:rPr lang="de-DE" dirty="0"/>
              <a:t>Situationstäter</a:t>
            </a:r>
            <a:r>
              <a:rPr lang="de-DE" baseline="0" dirty="0"/>
              <a:t> – </a:t>
            </a:r>
            <a:r>
              <a:rPr lang="de-DE" dirty="0"/>
              <a:t>Persönlichkeitstäter</a:t>
            </a:r>
          </a:p>
          <a:p>
            <a:r>
              <a:rPr lang="de-DE" dirty="0"/>
              <a:t>Methoden, </a:t>
            </a:r>
            <a:r>
              <a:rPr lang="de-DE" dirty="0" err="1"/>
              <a:t>Fairnes</a:t>
            </a:r>
            <a:r>
              <a:rPr lang="de-DE" dirty="0"/>
              <a:t> und Grenzen spielerisch untersuchen</a:t>
            </a:r>
          </a:p>
          <a:p>
            <a:r>
              <a:rPr lang="de-DE" dirty="0"/>
              <a:t>Erziehung, was wirkt (Thema von Yves)</a:t>
            </a:r>
          </a:p>
          <a:p>
            <a:endParaRPr lang="de-DE" dirty="0"/>
          </a:p>
        </p:txBody>
      </p:sp>
      <p:sp>
        <p:nvSpPr>
          <p:cNvPr id="4" name="Foliennummernplatzhalter 3"/>
          <p:cNvSpPr>
            <a:spLocks noGrp="1"/>
          </p:cNvSpPr>
          <p:nvPr>
            <p:ph type="sldNum" sz="quarter" idx="10"/>
          </p:nvPr>
        </p:nvSpPr>
        <p:spPr/>
        <p:txBody>
          <a:bodyPr/>
          <a:lstStyle/>
          <a:p>
            <a:fld id="{3114FAE0-13BC-9640-8ACF-C00540887E90}" type="slidenum">
              <a:rPr lang="de-DE" smtClean="0"/>
              <a:pPr/>
              <a:t>10</a:t>
            </a:fld>
            <a:endParaRPr lang="de-DE"/>
          </a:p>
        </p:txBody>
      </p:sp>
    </p:spTree>
    <p:extLst>
      <p:ext uri="{BB962C8B-B14F-4D97-AF65-F5344CB8AC3E}">
        <p14:creationId xmlns:p14="http://schemas.microsoft.com/office/powerpoint/2010/main" val="1741475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Theoretische Grundlagen, Wissenschaftliche Grundlagen, In was für einer Gesellschaft leben wir </a:t>
            </a:r>
            <a:r>
              <a:rPr lang="de-DE" dirty="0" err="1"/>
              <a:t>Kassis</a:t>
            </a:r>
            <a:r>
              <a:rPr lang="de-DE" dirty="0"/>
              <a:t>? </a:t>
            </a:r>
          </a:p>
          <a:p>
            <a:r>
              <a:rPr lang="de-DE" dirty="0"/>
              <a:t>Situationstäter</a:t>
            </a:r>
            <a:r>
              <a:rPr lang="de-DE" baseline="0" dirty="0"/>
              <a:t> – </a:t>
            </a:r>
            <a:r>
              <a:rPr lang="de-DE" dirty="0"/>
              <a:t>Persönlichkeitstäter</a:t>
            </a:r>
          </a:p>
          <a:p>
            <a:r>
              <a:rPr lang="de-DE" dirty="0"/>
              <a:t>Methoden, </a:t>
            </a:r>
            <a:r>
              <a:rPr lang="de-DE" dirty="0" err="1"/>
              <a:t>Fairnes</a:t>
            </a:r>
            <a:r>
              <a:rPr lang="de-DE" dirty="0"/>
              <a:t> und Grenzen spielerisch untersuchen</a:t>
            </a:r>
          </a:p>
          <a:p>
            <a:r>
              <a:rPr lang="de-DE" dirty="0"/>
              <a:t>Erziehung, was wirkt (Thema von Yves)</a:t>
            </a:r>
          </a:p>
          <a:p>
            <a:endParaRPr lang="de-DE" dirty="0"/>
          </a:p>
        </p:txBody>
      </p:sp>
      <p:sp>
        <p:nvSpPr>
          <p:cNvPr id="4" name="Foliennummernplatzhalter 3"/>
          <p:cNvSpPr>
            <a:spLocks noGrp="1"/>
          </p:cNvSpPr>
          <p:nvPr>
            <p:ph type="sldNum" sz="quarter" idx="10"/>
          </p:nvPr>
        </p:nvSpPr>
        <p:spPr/>
        <p:txBody>
          <a:bodyPr/>
          <a:lstStyle/>
          <a:p>
            <a:fld id="{3114FAE0-13BC-9640-8ACF-C00540887E90}" type="slidenum">
              <a:rPr lang="de-DE" smtClean="0"/>
              <a:pPr/>
              <a:t>11</a:t>
            </a:fld>
            <a:endParaRPr lang="de-DE"/>
          </a:p>
        </p:txBody>
      </p:sp>
    </p:spTree>
    <p:extLst>
      <p:ext uri="{BB962C8B-B14F-4D97-AF65-F5344CB8AC3E}">
        <p14:creationId xmlns:p14="http://schemas.microsoft.com/office/powerpoint/2010/main" val="1741475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Theoretische Grundlagen, Wissenschaftliche Grundlagen, In was für einer Gesellschaft leben wir </a:t>
            </a:r>
            <a:r>
              <a:rPr lang="de-DE" dirty="0" err="1"/>
              <a:t>Kassis</a:t>
            </a:r>
            <a:r>
              <a:rPr lang="de-DE" dirty="0"/>
              <a:t>? </a:t>
            </a:r>
          </a:p>
          <a:p>
            <a:r>
              <a:rPr lang="de-DE" dirty="0"/>
              <a:t>Situationstäter</a:t>
            </a:r>
            <a:r>
              <a:rPr lang="de-DE" baseline="0" dirty="0"/>
              <a:t> – </a:t>
            </a:r>
            <a:r>
              <a:rPr lang="de-DE" dirty="0"/>
              <a:t>Persönlichkeitstäter</a:t>
            </a:r>
          </a:p>
          <a:p>
            <a:r>
              <a:rPr lang="de-DE" dirty="0"/>
              <a:t>Methoden, </a:t>
            </a:r>
            <a:r>
              <a:rPr lang="de-DE" dirty="0" err="1"/>
              <a:t>Fairnes</a:t>
            </a:r>
            <a:r>
              <a:rPr lang="de-DE" dirty="0"/>
              <a:t> und Grenzen spielerisch untersuchen</a:t>
            </a:r>
          </a:p>
          <a:p>
            <a:r>
              <a:rPr lang="de-DE" dirty="0"/>
              <a:t>Erziehung, was wirkt (Thema von Yves)</a:t>
            </a:r>
          </a:p>
          <a:p>
            <a:endParaRPr lang="de-DE" dirty="0"/>
          </a:p>
        </p:txBody>
      </p:sp>
      <p:sp>
        <p:nvSpPr>
          <p:cNvPr id="4" name="Foliennummernplatzhalter 3"/>
          <p:cNvSpPr>
            <a:spLocks noGrp="1"/>
          </p:cNvSpPr>
          <p:nvPr>
            <p:ph type="sldNum" sz="quarter" idx="10"/>
          </p:nvPr>
        </p:nvSpPr>
        <p:spPr/>
        <p:txBody>
          <a:bodyPr/>
          <a:lstStyle/>
          <a:p>
            <a:fld id="{3114FAE0-13BC-9640-8ACF-C00540887E90}" type="slidenum">
              <a:rPr lang="de-DE" smtClean="0"/>
              <a:pPr/>
              <a:t>12</a:t>
            </a:fld>
            <a:endParaRPr lang="de-DE"/>
          </a:p>
        </p:txBody>
      </p:sp>
    </p:spTree>
    <p:extLst>
      <p:ext uri="{BB962C8B-B14F-4D97-AF65-F5344CB8AC3E}">
        <p14:creationId xmlns:p14="http://schemas.microsoft.com/office/powerpoint/2010/main" val="1741475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Theoretische Grundlagen, Wissenschaftliche Grundlagen, In was für einer Gesellschaft leben wir </a:t>
            </a:r>
            <a:r>
              <a:rPr lang="de-DE" dirty="0" err="1"/>
              <a:t>Kassis</a:t>
            </a:r>
            <a:r>
              <a:rPr lang="de-DE" dirty="0"/>
              <a:t>? </a:t>
            </a:r>
          </a:p>
          <a:p>
            <a:r>
              <a:rPr lang="de-DE" dirty="0"/>
              <a:t>Situationstäter</a:t>
            </a:r>
            <a:r>
              <a:rPr lang="de-DE" baseline="0" dirty="0"/>
              <a:t> – </a:t>
            </a:r>
            <a:r>
              <a:rPr lang="de-DE" dirty="0"/>
              <a:t>Persönlichkeitstäter</a:t>
            </a:r>
          </a:p>
          <a:p>
            <a:r>
              <a:rPr lang="de-DE" dirty="0"/>
              <a:t>Methoden, </a:t>
            </a:r>
            <a:r>
              <a:rPr lang="de-DE" dirty="0" err="1"/>
              <a:t>Fairnes</a:t>
            </a:r>
            <a:r>
              <a:rPr lang="de-DE" dirty="0"/>
              <a:t> und Grenzen spielerisch untersuchen</a:t>
            </a:r>
          </a:p>
          <a:p>
            <a:r>
              <a:rPr lang="de-DE" dirty="0"/>
              <a:t>Erziehung, was wirkt (Thema von Yves)</a:t>
            </a:r>
          </a:p>
          <a:p>
            <a:endParaRPr lang="de-DE" dirty="0"/>
          </a:p>
        </p:txBody>
      </p:sp>
      <p:sp>
        <p:nvSpPr>
          <p:cNvPr id="4" name="Foliennummernplatzhalter 3"/>
          <p:cNvSpPr>
            <a:spLocks noGrp="1"/>
          </p:cNvSpPr>
          <p:nvPr>
            <p:ph type="sldNum" sz="quarter" idx="10"/>
          </p:nvPr>
        </p:nvSpPr>
        <p:spPr/>
        <p:txBody>
          <a:bodyPr/>
          <a:lstStyle/>
          <a:p>
            <a:fld id="{3114FAE0-13BC-9640-8ACF-C00540887E90}" type="slidenum">
              <a:rPr lang="de-DE" smtClean="0"/>
              <a:pPr/>
              <a:t>13</a:t>
            </a:fld>
            <a:endParaRPr lang="de-DE"/>
          </a:p>
        </p:txBody>
      </p:sp>
    </p:spTree>
    <p:extLst>
      <p:ext uri="{BB962C8B-B14F-4D97-AF65-F5344CB8AC3E}">
        <p14:creationId xmlns:p14="http://schemas.microsoft.com/office/powerpoint/2010/main" val="1741475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Theoretische Grundlagen, Wissenschaftliche Grundlagen, In was für einer Gesellschaft leben wir </a:t>
            </a:r>
            <a:r>
              <a:rPr lang="de-DE" dirty="0" err="1"/>
              <a:t>Kassis</a:t>
            </a:r>
            <a:r>
              <a:rPr lang="de-DE" dirty="0"/>
              <a:t>? </a:t>
            </a:r>
          </a:p>
          <a:p>
            <a:r>
              <a:rPr lang="de-DE" dirty="0"/>
              <a:t>Situationstäter</a:t>
            </a:r>
            <a:r>
              <a:rPr lang="de-DE" baseline="0" dirty="0"/>
              <a:t> – </a:t>
            </a:r>
            <a:r>
              <a:rPr lang="de-DE" dirty="0"/>
              <a:t>Persönlichkeitstäter</a:t>
            </a:r>
          </a:p>
          <a:p>
            <a:r>
              <a:rPr lang="de-DE" dirty="0"/>
              <a:t>Methoden, </a:t>
            </a:r>
            <a:r>
              <a:rPr lang="de-DE" dirty="0" err="1"/>
              <a:t>Fairnes</a:t>
            </a:r>
            <a:r>
              <a:rPr lang="de-DE" dirty="0"/>
              <a:t> und Grenzen spielerisch untersuchen</a:t>
            </a:r>
          </a:p>
          <a:p>
            <a:r>
              <a:rPr lang="de-DE" dirty="0"/>
              <a:t>Erziehung, was wirkt (Thema von Yves)</a:t>
            </a:r>
          </a:p>
          <a:p>
            <a:endParaRPr lang="de-DE" dirty="0"/>
          </a:p>
        </p:txBody>
      </p:sp>
      <p:sp>
        <p:nvSpPr>
          <p:cNvPr id="4" name="Foliennummernplatzhalter 3"/>
          <p:cNvSpPr>
            <a:spLocks noGrp="1"/>
          </p:cNvSpPr>
          <p:nvPr>
            <p:ph type="sldNum" sz="quarter" idx="10"/>
          </p:nvPr>
        </p:nvSpPr>
        <p:spPr/>
        <p:txBody>
          <a:bodyPr/>
          <a:lstStyle/>
          <a:p>
            <a:fld id="{3114FAE0-13BC-9640-8ACF-C00540887E90}" type="slidenum">
              <a:rPr lang="de-DE" smtClean="0"/>
              <a:pPr/>
              <a:t>14</a:t>
            </a:fld>
            <a:endParaRPr lang="de-DE"/>
          </a:p>
        </p:txBody>
      </p:sp>
    </p:spTree>
    <p:extLst>
      <p:ext uri="{BB962C8B-B14F-4D97-AF65-F5344CB8AC3E}">
        <p14:creationId xmlns:p14="http://schemas.microsoft.com/office/powerpoint/2010/main" val="1741475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Theoretische Grundlagen, Wissenschaftliche Grundlagen, In was für einer Gesellschaft leben wir </a:t>
            </a:r>
            <a:r>
              <a:rPr lang="de-DE" dirty="0" err="1"/>
              <a:t>Kassis</a:t>
            </a:r>
            <a:r>
              <a:rPr lang="de-DE" dirty="0"/>
              <a:t>? </a:t>
            </a:r>
          </a:p>
          <a:p>
            <a:r>
              <a:rPr lang="de-DE" dirty="0"/>
              <a:t>Situationstäter</a:t>
            </a:r>
            <a:r>
              <a:rPr lang="de-DE" baseline="0" dirty="0"/>
              <a:t> – </a:t>
            </a:r>
            <a:r>
              <a:rPr lang="de-DE" dirty="0"/>
              <a:t>Persönlichkeitstäter</a:t>
            </a:r>
          </a:p>
          <a:p>
            <a:r>
              <a:rPr lang="de-DE" dirty="0"/>
              <a:t>Methoden, </a:t>
            </a:r>
            <a:r>
              <a:rPr lang="de-DE" dirty="0" err="1"/>
              <a:t>Fairnes</a:t>
            </a:r>
            <a:r>
              <a:rPr lang="de-DE" dirty="0"/>
              <a:t> und Grenzen spielerisch untersuchen</a:t>
            </a:r>
          </a:p>
          <a:p>
            <a:r>
              <a:rPr lang="de-DE" dirty="0"/>
              <a:t>Erziehung, was wirkt (Thema von Yves)</a:t>
            </a:r>
          </a:p>
          <a:p>
            <a:endParaRPr lang="de-DE" dirty="0"/>
          </a:p>
        </p:txBody>
      </p:sp>
      <p:sp>
        <p:nvSpPr>
          <p:cNvPr id="4" name="Foliennummernplatzhalter 3"/>
          <p:cNvSpPr>
            <a:spLocks noGrp="1"/>
          </p:cNvSpPr>
          <p:nvPr>
            <p:ph type="sldNum" sz="quarter" idx="10"/>
          </p:nvPr>
        </p:nvSpPr>
        <p:spPr/>
        <p:txBody>
          <a:bodyPr/>
          <a:lstStyle/>
          <a:p>
            <a:fld id="{3114FAE0-13BC-9640-8ACF-C00540887E90}" type="slidenum">
              <a:rPr lang="de-DE" smtClean="0"/>
              <a:pPr/>
              <a:t>15</a:t>
            </a:fld>
            <a:endParaRPr lang="de-DE"/>
          </a:p>
        </p:txBody>
      </p:sp>
    </p:spTree>
    <p:extLst>
      <p:ext uri="{BB962C8B-B14F-4D97-AF65-F5344CB8AC3E}">
        <p14:creationId xmlns:p14="http://schemas.microsoft.com/office/powerpoint/2010/main" val="1741475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Theoretische Grundlagen, Wissenschaftliche Grundlagen, In was für einer Gesellschaft leben wir </a:t>
            </a:r>
            <a:r>
              <a:rPr lang="de-DE" dirty="0" err="1"/>
              <a:t>Kassis</a:t>
            </a:r>
            <a:r>
              <a:rPr lang="de-DE" dirty="0"/>
              <a:t>? </a:t>
            </a:r>
          </a:p>
          <a:p>
            <a:r>
              <a:rPr lang="de-DE" dirty="0"/>
              <a:t>Situationstäter</a:t>
            </a:r>
            <a:r>
              <a:rPr lang="de-DE" baseline="0" dirty="0"/>
              <a:t> – </a:t>
            </a:r>
            <a:r>
              <a:rPr lang="de-DE" dirty="0"/>
              <a:t>Persönlichkeitstäter</a:t>
            </a:r>
          </a:p>
          <a:p>
            <a:r>
              <a:rPr lang="de-DE" dirty="0"/>
              <a:t>Methoden, </a:t>
            </a:r>
            <a:r>
              <a:rPr lang="de-DE" dirty="0" err="1"/>
              <a:t>Fairnes</a:t>
            </a:r>
            <a:r>
              <a:rPr lang="de-DE" dirty="0"/>
              <a:t> und Grenzen spielerisch untersuchen</a:t>
            </a:r>
          </a:p>
          <a:p>
            <a:r>
              <a:rPr lang="de-DE" dirty="0"/>
              <a:t>Erziehung, was wirkt (Thema von Yves)</a:t>
            </a:r>
          </a:p>
          <a:p>
            <a:endParaRPr lang="de-DE" dirty="0"/>
          </a:p>
        </p:txBody>
      </p:sp>
      <p:sp>
        <p:nvSpPr>
          <p:cNvPr id="4" name="Foliennummernplatzhalter 3"/>
          <p:cNvSpPr>
            <a:spLocks noGrp="1"/>
          </p:cNvSpPr>
          <p:nvPr>
            <p:ph type="sldNum" sz="quarter" idx="10"/>
          </p:nvPr>
        </p:nvSpPr>
        <p:spPr/>
        <p:txBody>
          <a:bodyPr/>
          <a:lstStyle/>
          <a:p>
            <a:fld id="{3114FAE0-13BC-9640-8ACF-C00540887E90}" type="slidenum">
              <a:rPr lang="de-DE" smtClean="0"/>
              <a:pPr/>
              <a:t>16</a:t>
            </a:fld>
            <a:endParaRPr lang="de-DE"/>
          </a:p>
        </p:txBody>
      </p:sp>
    </p:spTree>
    <p:extLst>
      <p:ext uri="{BB962C8B-B14F-4D97-AF65-F5344CB8AC3E}">
        <p14:creationId xmlns:p14="http://schemas.microsoft.com/office/powerpoint/2010/main" val="1741475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041C9F8C-557C-AA44-92AD-89D3BD9581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0A2D118-366A-1342-87F0-9F4B26E23F57}" type="slidenum">
              <a:rPr lang="de-CH" altLang="de-DE"/>
              <a:pPr>
                <a:spcBef>
                  <a:spcPct val="0"/>
                </a:spcBef>
              </a:pPr>
              <a:t>17</a:t>
            </a:fld>
            <a:endParaRPr lang="de-CH" altLang="de-DE"/>
          </a:p>
        </p:txBody>
      </p:sp>
      <p:sp>
        <p:nvSpPr>
          <p:cNvPr id="84994" name="Rectangle 2">
            <a:extLst>
              <a:ext uri="{FF2B5EF4-FFF2-40B4-BE49-F238E27FC236}">
                <a16:creationId xmlns:a16="http://schemas.microsoft.com/office/drawing/2014/main" id="{A8D1160B-325B-6A45-B05D-1F5BC2436A98}"/>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9F3963D6-899E-6B4A-95F2-B9B1FAA808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a:extLst>
              <a:ext uri="{FF2B5EF4-FFF2-40B4-BE49-F238E27FC236}">
                <a16:creationId xmlns:a16="http://schemas.microsoft.com/office/drawing/2014/main" id="{C44F77F4-C879-EB4A-915C-4BC7EEAD4A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1F0BD5-6C44-2B43-BFC3-C1EB7CBDEB65}" type="slidenum">
              <a:rPr lang="de-CH" altLang="de-DE"/>
              <a:pPr>
                <a:spcBef>
                  <a:spcPct val="0"/>
                </a:spcBef>
              </a:pPr>
              <a:t>18</a:t>
            </a:fld>
            <a:endParaRPr lang="de-CH" altLang="de-DE"/>
          </a:p>
        </p:txBody>
      </p:sp>
      <p:sp>
        <p:nvSpPr>
          <p:cNvPr id="87042" name="Rectangle 2">
            <a:extLst>
              <a:ext uri="{FF2B5EF4-FFF2-40B4-BE49-F238E27FC236}">
                <a16:creationId xmlns:a16="http://schemas.microsoft.com/office/drawing/2014/main" id="{035BAB51-5E27-B941-A5D6-84550FE935AD}"/>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C4501037-EE0E-B345-957F-6F73DF941E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F90C68A1-2522-E74B-BDDE-AB208D5D90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F2EC4D-BCB5-CD47-865E-0F341FA948A1}" type="slidenum">
              <a:rPr lang="de-CH" altLang="de-DE"/>
              <a:pPr>
                <a:spcBef>
                  <a:spcPct val="0"/>
                </a:spcBef>
              </a:pPr>
              <a:t>19</a:t>
            </a:fld>
            <a:endParaRPr lang="de-CH" altLang="de-DE"/>
          </a:p>
        </p:txBody>
      </p:sp>
      <p:sp>
        <p:nvSpPr>
          <p:cNvPr id="89090" name="Rectangle 2">
            <a:extLst>
              <a:ext uri="{FF2B5EF4-FFF2-40B4-BE49-F238E27FC236}">
                <a16:creationId xmlns:a16="http://schemas.microsoft.com/office/drawing/2014/main" id="{53D3667B-E9C9-B645-9D76-B5A7B120E00C}"/>
              </a:ext>
            </a:extLst>
          </p:cNvPr>
          <p:cNvSpPr>
            <a:spLocks noGrp="1" noRot="1" noChangeAspect="1" noChangeArrowheads="1" noTextEdit="1"/>
          </p:cNvSpPr>
          <p:nvPr>
            <p:ph type="sldImg"/>
          </p:nvPr>
        </p:nvSpPr>
        <p:spPr>
          <a:ln/>
        </p:spPr>
      </p:sp>
      <p:sp>
        <p:nvSpPr>
          <p:cNvPr id="89091" name="Rectangle 3">
            <a:extLst>
              <a:ext uri="{FF2B5EF4-FFF2-40B4-BE49-F238E27FC236}">
                <a16:creationId xmlns:a16="http://schemas.microsoft.com/office/drawing/2014/main" id="{06EEDE53-CD94-AA45-8CBA-871DCBB7EE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F03122D6-78D0-354B-9080-7549A6EC0E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D5F3AC-6A47-B34E-B7C0-0CE1B0AE1BE8}" type="slidenum">
              <a:rPr lang="de-CH" altLang="de-DE"/>
              <a:pPr>
                <a:spcBef>
                  <a:spcPct val="0"/>
                </a:spcBef>
              </a:pPr>
              <a:t>20</a:t>
            </a:fld>
            <a:endParaRPr lang="de-CH" altLang="de-DE"/>
          </a:p>
        </p:txBody>
      </p:sp>
      <p:sp>
        <p:nvSpPr>
          <p:cNvPr id="91138" name="Rectangle 2">
            <a:extLst>
              <a:ext uri="{FF2B5EF4-FFF2-40B4-BE49-F238E27FC236}">
                <a16:creationId xmlns:a16="http://schemas.microsoft.com/office/drawing/2014/main" id="{E800EEE9-9863-AD48-90BD-097FCFF743E5}"/>
              </a:ext>
            </a:extLst>
          </p:cNvPr>
          <p:cNvSpPr>
            <a:spLocks noGrp="1" noRot="1" noChangeAspect="1" noChangeArrowheads="1" noTextEdit="1"/>
          </p:cNvSpPr>
          <p:nvPr>
            <p:ph type="sldImg"/>
          </p:nvPr>
        </p:nvSpPr>
        <p:spPr>
          <a:ln/>
        </p:spPr>
      </p:sp>
      <p:sp>
        <p:nvSpPr>
          <p:cNvPr id="91139" name="Rectangle 3">
            <a:extLst>
              <a:ext uri="{FF2B5EF4-FFF2-40B4-BE49-F238E27FC236}">
                <a16:creationId xmlns:a16="http://schemas.microsoft.com/office/drawing/2014/main" id="{31563FAB-2DBB-2A44-8368-4611D3B462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51D9B7F8-F2C4-7046-93F5-472FF03B9D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FCCB66F-6A66-674A-807F-DD8833C93B1B}" type="slidenum">
              <a:rPr lang="de-CH" altLang="de-DE"/>
              <a:pPr>
                <a:spcBef>
                  <a:spcPct val="0"/>
                </a:spcBef>
              </a:pPr>
              <a:t>21</a:t>
            </a:fld>
            <a:endParaRPr lang="de-CH" altLang="de-DE"/>
          </a:p>
        </p:txBody>
      </p:sp>
      <p:sp>
        <p:nvSpPr>
          <p:cNvPr id="93186" name="Rectangle 2">
            <a:extLst>
              <a:ext uri="{FF2B5EF4-FFF2-40B4-BE49-F238E27FC236}">
                <a16:creationId xmlns:a16="http://schemas.microsoft.com/office/drawing/2014/main" id="{70A4472D-71F4-7149-8B60-C105A3867200}"/>
              </a:ext>
            </a:extLst>
          </p:cNvPr>
          <p:cNvSpPr>
            <a:spLocks noGrp="1" noRot="1" noChangeAspect="1" noChangeArrowheads="1" noTextEdit="1"/>
          </p:cNvSpPr>
          <p:nvPr>
            <p:ph type="sldImg"/>
          </p:nvPr>
        </p:nvSpPr>
        <p:spPr>
          <a:ln/>
        </p:spPr>
      </p:sp>
      <p:sp>
        <p:nvSpPr>
          <p:cNvPr id="93187" name="Rectangle 3">
            <a:extLst>
              <a:ext uri="{FF2B5EF4-FFF2-40B4-BE49-F238E27FC236}">
                <a16:creationId xmlns:a16="http://schemas.microsoft.com/office/drawing/2014/main" id="{EE4D550D-04F5-934B-88B5-A15E858D6E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CC313A56-C685-3E48-A05D-DD53A01038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B106746-EBDB-E547-ABBD-2E76AEE4E069}" type="slidenum">
              <a:rPr lang="de-CH" altLang="de-DE"/>
              <a:pPr>
                <a:spcBef>
                  <a:spcPct val="0"/>
                </a:spcBef>
              </a:pPr>
              <a:t>22</a:t>
            </a:fld>
            <a:endParaRPr lang="de-CH" altLang="de-DE"/>
          </a:p>
        </p:txBody>
      </p:sp>
      <p:sp>
        <p:nvSpPr>
          <p:cNvPr id="95234" name="Rectangle 2">
            <a:extLst>
              <a:ext uri="{FF2B5EF4-FFF2-40B4-BE49-F238E27FC236}">
                <a16:creationId xmlns:a16="http://schemas.microsoft.com/office/drawing/2014/main" id="{870B4284-AC84-FD44-A4C3-8C1838EB3604}"/>
              </a:ext>
            </a:extLst>
          </p:cNvPr>
          <p:cNvSpPr>
            <a:spLocks noGrp="1" noRot="1" noChangeAspect="1" noChangeArrowheads="1" noTextEdit="1"/>
          </p:cNvSpPr>
          <p:nvPr>
            <p:ph type="sldImg"/>
          </p:nvPr>
        </p:nvSpPr>
        <p:spPr>
          <a:ln/>
        </p:spPr>
      </p:sp>
      <p:sp>
        <p:nvSpPr>
          <p:cNvPr id="95235" name="Rectangle 3">
            <a:extLst>
              <a:ext uri="{FF2B5EF4-FFF2-40B4-BE49-F238E27FC236}">
                <a16:creationId xmlns:a16="http://schemas.microsoft.com/office/drawing/2014/main" id="{08EB2753-551B-CF4D-9465-00AEDDA6D9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1E3A0709-7705-3747-B91C-F51D4FB6E3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070B89-BA61-3B44-B482-B1B5B83D9907}" type="slidenum">
              <a:rPr lang="de-CH" altLang="de-DE"/>
              <a:pPr>
                <a:spcBef>
                  <a:spcPct val="0"/>
                </a:spcBef>
              </a:pPr>
              <a:t>23</a:t>
            </a:fld>
            <a:endParaRPr lang="de-CH" altLang="de-DE"/>
          </a:p>
        </p:txBody>
      </p:sp>
      <p:sp>
        <p:nvSpPr>
          <p:cNvPr id="97282" name="Rectangle 2">
            <a:extLst>
              <a:ext uri="{FF2B5EF4-FFF2-40B4-BE49-F238E27FC236}">
                <a16:creationId xmlns:a16="http://schemas.microsoft.com/office/drawing/2014/main" id="{24BDA0DA-0E11-3D4A-917B-1597F620185A}"/>
              </a:ext>
            </a:extLst>
          </p:cNvPr>
          <p:cNvSpPr>
            <a:spLocks noGrp="1" noRot="1" noChangeAspect="1" noChangeArrowheads="1" noTextEdit="1"/>
          </p:cNvSpPr>
          <p:nvPr>
            <p:ph type="sldImg"/>
          </p:nvPr>
        </p:nvSpPr>
        <p:spPr>
          <a:ln/>
        </p:spPr>
      </p:sp>
      <p:sp>
        <p:nvSpPr>
          <p:cNvPr id="97283" name="Rectangle 3">
            <a:extLst>
              <a:ext uri="{FF2B5EF4-FFF2-40B4-BE49-F238E27FC236}">
                <a16:creationId xmlns:a16="http://schemas.microsoft.com/office/drawing/2014/main" id="{06A831E5-AB0C-A540-8BFF-C2DA13C884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4A8544B7-6229-334B-B0B1-636C6F7252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4DA327-2740-404D-B542-12B35340369F}" type="slidenum">
              <a:rPr lang="de-CH" altLang="de-DE"/>
              <a:pPr>
                <a:spcBef>
                  <a:spcPct val="0"/>
                </a:spcBef>
              </a:pPr>
              <a:t>24</a:t>
            </a:fld>
            <a:endParaRPr lang="de-CH" altLang="de-DE"/>
          </a:p>
        </p:txBody>
      </p:sp>
      <p:sp>
        <p:nvSpPr>
          <p:cNvPr id="99330" name="Rectangle 2">
            <a:extLst>
              <a:ext uri="{FF2B5EF4-FFF2-40B4-BE49-F238E27FC236}">
                <a16:creationId xmlns:a16="http://schemas.microsoft.com/office/drawing/2014/main" id="{2A14BA30-85F1-8A4D-B160-3F58104FB83C}"/>
              </a:ext>
            </a:extLst>
          </p:cNvPr>
          <p:cNvSpPr>
            <a:spLocks noGrp="1" noRot="1" noChangeAspect="1" noChangeArrowheads="1" noTextEdit="1"/>
          </p:cNvSpPr>
          <p:nvPr>
            <p:ph type="sldImg"/>
          </p:nvPr>
        </p:nvSpPr>
        <p:spPr>
          <a:ln/>
        </p:spPr>
      </p:sp>
      <p:sp>
        <p:nvSpPr>
          <p:cNvPr id="99331" name="Rectangle 3">
            <a:extLst>
              <a:ext uri="{FF2B5EF4-FFF2-40B4-BE49-F238E27FC236}">
                <a16:creationId xmlns:a16="http://schemas.microsoft.com/office/drawing/2014/main" id="{4118350C-263D-EB4F-86A1-273BCD811C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a:extLst>
              <a:ext uri="{FF2B5EF4-FFF2-40B4-BE49-F238E27FC236}">
                <a16:creationId xmlns:a16="http://schemas.microsoft.com/office/drawing/2014/main" id="{0A1BA9B8-228D-BA47-8FDD-563EA22818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30988BD-FF03-A64B-A65D-EC3051FA2832}" type="slidenum">
              <a:rPr lang="de-CH" altLang="de-DE"/>
              <a:pPr>
                <a:spcBef>
                  <a:spcPct val="0"/>
                </a:spcBef>
              </a:pPr>
              <a:t>25</a:t>
            </a:fld>
            <a:endParaRPr lang="de-CH" altLang="de-DE"/>
          </a:p>
        </p:txBody>
      </p:sp>
      <p:sp>
        <p:nvSpPr>
          <p:cNvPr id="101378" name="Rectangle 2">
            <a:extLst>
              <a:ext uri="{FF2B5EF4-FFF2-40B4-BE49-F238E27FC236}">
                <a16:creationId xmlns:a16="http://schemas.microsoft.com/office/drawing/2014/main" id="{15643C80-FF4A-EC43-9EC1-0BF013722E84}"/>
              </a:ext>
            </a:extLst>
          </p:cNvPr>
          <p:cNvSpPr>
            <a:spLocks noGrp="1" noRot="1" noChangeAspect="1" noChangeArrowheads="1" noTextEdit="1"/>
          </p:cNvSpPr>
          <p:nvPr>
            <p:ph type="sldImg"/>
          </p:nvPr>
        </p:nvSpPr>
        <p:spPr>
          <a:ln/>
        </p:spPr>
      </p:sp>
      <p:sp>
        <p:nvSpPr>
          <p:cNvPr id="101379" name="Rectangle 3">
            <a:extLst>
              <a:ext uri="{FF2B5EF4-FFF2-40B4-BE49-F238E27FC236}">
                <a16:creationId xmlns:a16="http://schemas.microsoft.com/office/drawing/2014/main" id="{DAB96785-3196-DD4D-AFE3-61550218B2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50336CC4-CA3D-A540-BA6C-B8B58BCB0F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DC37D73-8ABA-7949-A6C0-DBB019A31881}" type="slidenum">
              <a:rPr lang="de-CH" altLang="de-DE"/>
              <a:pPr>
                <a:spcBef>
                  <a:spcPct val="0"/>
                </a:spcBef>
              </a:pPr>
              <a:t>26</a:t>
            </a:fld>
            <a:endParaRPr lang="de-CH" altLang="de-DE"/>
          </a:p>
        </p:txBody>
      </p:sp>
      <p:sp>
        <p:nvSpPr>
          <p:cNvPr id="103426" name="Rectangle 2">
            <a:extLst>
              <a:ext uri="{FF2B5EF4-FFF2-40B4-BE49-F238E27FC236}">
                <a16:creationId xmlns:a16="http://schemas.microsoft.com/office/drawing/2014/main" id="{83C6D2FB-A9A8-6A4C-845E-6FEF43F1D34D}"/>
              </a:ext>
            </a:extLst>
          </p:cNvPr>
          <p:cNvSpPr>
            <a:spLocks noGrp="1" noRot="1" noChangeAspect="1" noChangeArrowheads="1" noTextEdit="1"/>
          </p:cNvSpPr>
          <p:nvPr>
            <p:ph type="sldImg"/>
          </p:nvPr>
        </p:nvSpPr>
        <p:spPr>
          <a:ln/>
        </p:spPr>
      </p:sp>
      <p:sp>
        <p:nvSpPr>
          <p:cNvPr id="103427" name="Rectangle 3">
            <a:extLst>
              <a:ext uri="{FF2B5EF4-FFF2-40B4-BE49-F238E27FC236}">
                <a16:creationId xmlns:a16="http://schemas.microsoft.com/office/drawing/2014/main" id="{E8CEB21F-7C7D-BF47-9FC5-EBDF51C5AB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id="{9F301ED3-344D-8743-B211-45F4223F8E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2921A8-5D31-3344-A865-145194AA5A6D}" type="slidenum">
              <a:rPr lang="de-CH" altLang="de-DE"/>
              <a:pPr>
                <a:spcBef>
                  <a:spcPct val="0"/>
                </a:spcBef>
              </a:pPr>
              <a:t>27</a:t>
            </a:fld>
            <a:endParaRPr lang="de-CH" altLang="de-DE"/>
          </a:p>
        </p:txBody>
      </p:sp>
      <p:sp>
        <p:nvSpPr>
          <p:cNvPr id="105474" name="Rectangle 2">
            <a:extLst>
              <a:ext uri="{FF2B5EF4-FFF2-40B4-BE49-F238E27FC236}">
                <a16:creationId xmlns:a16="http://schemas.microsoft.com/office/drawing/2014/main" id="{7E89A049-DCA1-C94B-A29F-0D8AB7017610}"/>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id="{276F7616-9DE4-0E40-8079-431AB2CB18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53A16F39-47D9-494D-B1A8-296BF57B1D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1BA06C-4E1A-B74F-BF94-2ABD2F74B643}" type="slidenum">
              <a:rPr lang="de-CH" altLang="de-DE"/>
              <a:pPr>
                <a:spcBef>
                  <a:spcPct val="0"/>
                </a:spcBef>
              </a:pPr>
              <a:t>28</a:t>
            </a:fld>
            <a:endParaRPr lang="de-CH" altLang="de-DE"/>
          </a:p>
        </p:txBody>
      </p:sp>
      <p:sp>
        <p:nvSpPr>
          <p:cNvPr id="107522" name="Rectangle 2">
            <a:extLst>
              <a:ext uri="{FF2B5EF4-FFF2-40B4-BE49-F238E27FC236}">
                <a16:creationId xmlns:a16="http://schemas.microsoft.com/office/drawing/2014/main" id="{B581CDD5-974C-E545-A509-543CE99E3DF4}"/>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C1F24EDC-8594-0C4D-A301-43132E658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de-DE"/>
              <a:t>Mastertitelformat bearbeiten</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7" name="Date Placeholder 6"/>
          <p:cNvSpPr>
            <a:spLocks noGrp="1"/>
          </p:cNvSpPr>
          <p:nvPr>
            <p:ph type="dt" sz="half" idx="10"/>
          </p:nvPr>
        </p:nvSpPr>
        <p:spPr/>
        <p:txBody>
          <a:bodyPr/>
          <a:lstStyle/>
          <a:p>
            <a:fld id="{9371C76B-ABF1-CE49-8AB1-878BEAFB7B82}" type="datetimeFigureOut">
              <a:rPr lang="de-DE" smtClean="0"/>
              <a:t>01.12.21</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pPr>
              <a:defRPr/>
            </a:pPr>
            <a:fld id="{FAC271C9-D03D-4A48-BAAF-82D1D00D3E32}" type="slidenum">
              <a:rPr lang="de-CH" altLang="de-DE" smtClean="0"/>
              <a:pPr>
                <a:defRPr/>
              </a:pPr>
              <a:t>‹Nr.›</a:t>
            </a:fld>
            <a:endParaRPr lang="de-CH" altLang="de-DE"/>
          </a:p>
        </p:txBody>
      </p:sp>
    </p:spTree>
    <p:extLst>
      <p:ext uri="{BB962C8B-B14F-4D97-AF65-F5344CB8AC3E}">
        <p14:creationId xmlns:p14="http://schemas.microsoft.com/office/powerpoint/2010/main" val="182145281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9371C76B-ABF1-CE49-8AB1-878BEAFB7B82}" type="datetimeFigureOut">
              <a:rPr lang="de-DE" smtClean="0"/>
              <a:t>01.12.21</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pPr>
              <a:defRPr/>
            </a:pPr>
            <a:fld id="{5FFDB0E5-F865-5F43-8345-8A3BD6C6F8EB}" type="slidenum">
              <a:rPr lang="de-CH" altLang="de-DE" smtClean="0"/>
              <a:pPr>
                <a:defRPr/>
              </a:pPr>
              <a:t>‹Nr.›</a:t>
            </a:fld>
            <a:endParaRPr lang="de-CH" altLang="de-DE"/>
          </a:p>
        </p:txBody>
      </p:sp>
    </p:spTree>
    <p:extLst>
      <p:ext uri="{BB962C8B-B14F-4D97-AF65-F5344CB8AC3E}">
        <p14:creationId xmlns:p14="http://schemas.microsoft.com/office/powerpoint/2010/main" val="1637155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de-DE"/>
              <a:t>Mastertitelformat bearbeiten</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7" name="Date Placeholder 6"/>
          <p:cNvSpPr>
            <a:spLocks noGrp="1"/>
          </p:cNvSpPr>
          <p:nvPr>
            <p:ph type="dt" sz="half" idx="10"/>
          </p:nvPr>
        </p:nvSpPr>
        <p:spPr/>
        <p:txBody>
          <a:bodyPr/>
          <a:lstStyle/>
          <a:p>
            <a:fld id="{9371C76B-ABF1-CE49-8AB1-878BEAFB7B82}" type="datetimeFigureOut">
              <a:rPr lang="de-DE" smtClean="0"/>
              <a:t>01.12.21</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pPr>
              <a:defRPr/>
            </a:pPr>
            <a:fld id="{3C181D4D-DF00-9D4D-8D5C-EE8C3088B337}" type="slidenum">
              <a:rPr lang="de-CH" altLang="de-DE" smtClean="0"/>
              <a:pPr>
                <a:defRPr/>
              </a:pPr>
              <a:t>‹Nr.›</a:t>
            </a:fld>
            <a:endParaRPr lang="de-CH" altLang="de-DE"/>
          </a:p>
        </p:txBody>
      </p:sp>
    </p:spTree>
    <p:extLst>
      <p:ext uri="{BB962C8B-B14F-4D97-AF65-F5344CB8AC3E}">
        <p14:creationId xmlns:p14="http://schemas.microsoft.com/office/powerpoint/2010/main" val="2072817672"/>
      </p:ext>
    </p:extLst>
  </p:cSld>
  <p:clrMapOvr>
    <a:overrideClrMapping bg1="dk1" tx1="lt1" bg2="dk2" tx2="lt2" accent1="accent1" accent2="accent2" accent3="accent3" accent4="accent4" accent5="accent5" accent6="accent6" hlink="hlink" folHlink="folHlink"/>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Date Placeholder 7"/>
          <p:cNvSpPr>
            <a:spLocks noGrp="1"/>
          </p:cNvSpPr>
          <p:nvPr>
            <p:ph type="dt" sz="half" idx="10"/>
          </p:nvPr>
        </p:nvSpPr>
        <p:spPr/>
        <p:txBody>
          <a:bodyPr/>
          <a:lstStyle/>
          <a:p>
            <a:fld id="{9371C76B-ABF1-CE49-8AB1-878BEAFB7B82}" type="datetimeFigureOut">
              <a:rPr lang="de-DE" smtClean="0"/>
              <a:t>01.12.21</a:t>
            </a:fld>
            <a:endParaRPr lang="de-DE"/>
          </a:p>
        </p:txBody>
      </p:sp>
      <p:sp>
        <p:nvSpPr>
          <p:cNvPr id="9" name="Footer Placeholder 8"/>
          <p:cNvSpPr>
            <a:spLocks noGrp="1"/>
          </p:cNvSpPr>
          <p:nvPr>
            <p:ph type="ftr" sz="quarter" idx="11"/>
          </p:nvPr>
        </p:nvSpPr>
        <p:spPr/>
        <p:txBody>
          <a:bodyPr/>
          <a:lstStyle/>
          <a:p>
            <a:endParaRPr lang="de-DE"/>
          </a:p>
        </p:txBody>
      </p:sp>
      <p:sp>
        <p:nvSpPr>
          <p:cNvPr id="10" name="Slide Number Placeholder 9"/>
          <p:cNvSpPr>
            <a:spLocks noGrp="1"/>
          </p:cNvSpPr>
          <p:nvPr>
            <p:ph type="sldNum" sz="quarter" idx="12"/>
          </p:nvPr>
        </p:nvSpPr>
        <p:spPr/>
        <p:txBody>
          <a:bodyPr/>
          <a:lstStyle/>
          <a:p>
            <a:pPr>
              <a:defRPr/>
            </a:pPr>
            <a:fld id="{3C181D4D-DF00-9D4D-8D5C-EE8C3088B337}" type="slidenum">
              <a:rPr lang="de-CH" altLang="de-DE" smtClean="0"/>
              <a:pPr>
                <a:defRPr/>
              </a:pPr>
              <a:t>‹Nr.›</a:t>
            </a:fld>
            <a:endParaRPr lang="de-CH" altLang="de-DE"/>
          </a:p>
        </p:txBody>
      </p:sp>
    </p:spTree>
    <p:extLst>
      <p:ext uri="{BB962C8B-B14F-4D97-AF65-F5344CB8AC3E}">
        <p14:creationId xmlns:p14="http://schemas.microsoft.com/office/powerpoint/2010/main" val="238253702"/>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102239" y="3143250"/>
            <a:ext cx="3288024" cy="259677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7" name="Date Placeholder 6"/>
          <p:cNvSpPr>
            <a:spLocks noGrp="1"/>
          </p:cNvSpPr>
          <p:nvPr>
            <p:ph type="dt" sz="half" idx="10"/>
          </p:nvPr>
        </p:nvSpPr>
        <p:spPr/>
        <p:txBody>
          <a:bodyPr/>
          <a:lstStyle/>
          <a:p>
            <a:fld id="{9371C76B-ABF1-CE49-8AB1-878BEAFB7B82}" type="datetimeFigureOut">
              <a:rPr lang="de-DE" smtClean="0"/>
              <a:t>01.12.21</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pPr>
              <a:defRPr/>
            </a:pPr>
            <a:fld id="{3C181D4D-DF00-9D4D-8D5C-EE8C3088B337}" type="slidenum">
              <a:rPr lang="de-CH" altLang="de-DE" smtClean="0"/>
              <a:pPr>
                <a:defRPr/>
              </a:pPr>
              <a:t>‹Nr.›</a:t>
            </a:fld>
            <a:endParaRPr lang="de-CH" altLang="de-DE"/>
          </a:p>
        </p:txBody>
      </p:sp>
      <p:sp>
        <p:nvSpPr>
          <p:cNvPr id="10" name="Title 9"/>
          <p:cNvSpPr>
            <a:spLocks noGrp="1"/>
          </p:cNvSpPr>
          <p:nvPr>
            <p:ph type="title"/>
          </p:nvPr>
        </p:nvSpPr>
        <p:spPr/>
        <p:txBody>
          <a:bodyPr/>
          <a:lstStyle/>
          <a:p>
            <a:r>
              <a:rPr lang="de-DE"/>
              <a:t>Mastertitelformat bearbeiten</a:t>
            </a:r>
            <a:endParaRPr lang="en-US" dirty="0"/>
          </a:p>
        </p:txBody>
      </p:sp>
    </p:spTree>
    <p:extLst>
      <p:ext uri="{BB962C8B-B14F-4D97-AF65-F5344CB8AC3E}">
        <p14:creationId xmlns:p14="http://schemas.microsoft.com/office/powerpoint/2010/main" val="3401716965"/>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9371C76B-ABF1-CE49-8AB1-878BEAFB7B82}" type="datetimeFigureOut">
              <a:rPr lang="de-DE" smtClean="0"/>
              <a:t>01.12.21</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pPr>
              <a:defRPr/>
            </a:pPr>
            <a:fld id="{3C181D4D-DF00-9D4D-8D5C-EE8C3088B337}" type="slidenum">
              <a:rPr lang="de-CH" altLang="de-DE" smtClean="0"/>
              <a:pPr>
                <a:defRPr/>
              </a:pPr>
              <a:t>‹Nr.›</a:t>
            </a:fld>
            <a:endParaRPr lang="de-CH" altLang="de-DE"/>
          </a:p>
        </p:txBody>
      </p:sp>
    </p:spTree>
    <p:extLst>
      <p:ext uri="{BB962C8B-B14F-4D97-AF65-F5344CB8AC3E}">
        <p14:creationId xmlns:p14="http://schemas.microsoft.com/office/powerpoint/2010/main" val="2520767127"/>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71C76B-ABF1-CE49-8AB1-878BEAFB7B82}" type="datetimeFigureOut">
              <a:rPr lang="de-DE" smtClean="0"/>
              <a:t>01.12.21</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pPr>
              <a:defRPr/>
            </a:pPr>
            <a:fld id="{3C181D4D-DF00-9D4D-8D5C-EE8C3088B337}" type="slidenum">
              <a:rPr lang="de-CH" altLang="de-DE" smtClean="0"/>
              <a:pPr>
                <a:defRPr/>
              </a:pPr>
              <a:t>‹Nr.›</a:t>
            </a:fld>
            <a:endParaRPr lang="de-CH" altLang="de-DE"/>
          </a:p>
        </p:txBody>
      </p:sp>
    </p:spTree>
    <p:extLst>
      <p:ext uri="{BB962C8B-B14F-4D97-AF65-F5344CB8AC3E}">
        <p14:creationId xmlns:p14="http://schemas.microsoft.com/office/powerpoint/2010/main" val="1218423980"/>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de-DE"/>
              <a:t>Mastertitelformat bearbeiten</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9" name="Date Placeholder 8"/>
          <p:cNvSpPr>
            <a:spLocks noGrp="1"/>
          </p:cNvSpPr>
          <p:nvPr>
            <p:ph type="dt" sz="half" idx="10"/>
          </p:nvPr>
        </p:nvSpPr>
        <p:spPr/>
        <p:txBody>
          <a:bodyPr/>
          <a:lstStyle/>
          <a:p>
            <a:fld id="{9371C76B-ABF1-CE49-8AB1-878BEAFB7B82}" type="datetimeFigureOut">
              <a:rPr lang="de-DE" smtClean="0"/>
              <a:t>01.12.21</a:t>
            </a:fld>
            <a:endParaRPr lang="de-DE"/>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de-DE"/>
          </a:p>
        </p:txBody>
      </p:sp>
      <p:sp>
        <p:nvSpPr>
          <p:cNvPr id="11" name="Slide Number Placeholder 10"/>
          <p:cNvSpPr>
            <a:spLocks noGrp="1"/>
          </p:cNvSpPr>
          <p:nvPr>
            <p:ph type="sldNum" sz="quarter" idx="12"/>
          </p:nvPr>
        </p:nvSpPr>
        <p:spPr/>
        <p:txBody>
          <a:bodyPr/>
          <a:lstStyle/>
          <a:p>
            <a:pPr>
              <a:defRPr/>
            </a:pPr>
            <a:fld id="{3C181D4D-DF00-9D4D-8D5C-EE8C3088B337}" type="slidenum">
              <a:rPr lang="de-CH" altLang="de-DE" smtClean="0"/>
              <a:pPr>
                <a:defRPr/>
              </a:pPr>
              <a:t>‹Nr.›</a:t>
            </a:fld>
            <a:endParaRPr lang="de-CH" altLang="de-DE"/>
          </a:p>
        </p:txBody>
      </p:sp>
    </p:spTree>
    <p:extLst>
      <p:ext uri="{BB962C8B-B14F-4D97-AF65-F5344CB8AC3E}">
        <p14:creationId xmlns:p14="http://schemas.microsoft.com/office/powerpoint/2010/main" val="3877243371"/>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de-DE"/>
              <a:t>Mastertitelformat bearbeiten</a:t>
            </a:r>
            <a:endParaRPr lang="en-US" dirty="0"/>
          </a:p>
        </p:txBody>
      </p:sp>
      <p:sp>
        <p:nvSpPr>
          <p:cNvPr id="3" name="Picture Placeholder 2"/>
          <p:cNvSpPr>
            <a:spLocks noGrp="1" noChangeAspect="1"/>
          </p:cNvSpPr>
          <p:nvPr>
            <p:ph type="pic" idx="1"/>
          </p:nvPr>
        </p:nvSpPr>
        <p:spPr>
          <a:xfrm>
            <a:off x="4572000" y="-42172"/>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9371C76B-ABF1-CE49-8AB1-878BEAFB7B82}" type="datetimeFigureOut">
              <a:rPr lang="de-DE" smtClean="0"/>
              <a:t>01.12.21</a:t>
            </a:fld>
            <a:endParaRPr lang="de-DE"/>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de-DE"/>
          </a:p>
        </p:txBody>
      </p:sp>
      <p:sp>
        <p:nvSpPr>
          <p:cNvPr id="10" name="Slide Number Placeholder 9"/>
          <p:cNvSpPr>
            <a:spLocks noGrp="1"/>
          </p:cNvSpPr>
          <p:nvPr>
            <p:ph type="sldNum" sz="quarter" idx="12"/>
          </p:nvPr>
        </p:nvSpPr>
        <p:spPr/>
        <p:txBody>
          <a:bodyPr/>
          <a:lstStyle/>
          <a:p>
            <a:pPr>
              <a:defRPr/>
            </a:pPr>
            <a:fld id="{3C181D4D-DF00-9D4D-8D5C-EE8C3088B337}" type="slidenum">
              <a:rPr lang="de-CH" altLang="de-DE" smtClean="0"/>
              <a:pPr>
                <a:defRPr/>
              </a:pPr>
              <a:t>‹Nr.›</a:t>
            </a:fld>
            <a:endParaRPr lang="de-CH" altLang="de-DE"/>
          </a:p>
        </p:txBody>
      </p:sp>
    </p:spTree>
    <p:extLst>
      <p:ext uri="{BB962C8B-B14F-4D97-AF65-F5344CB8AC3E}">
        <p14:creationId xmlns:p14="http://schemas.microsoft.com/office/powerpoint/2010/main" val="1406758462"/>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9371C76B-ABF1-CE49-8AB1-878BEAFB7B82}" type="datetimeFigureOut">
              <a:rPr lang="de-DE" smtClean="0"/>
              <a:t>01.12.21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pPr>
              <a:defRPr/>
            </a:pPr>
            <a:fld id="{3C181D4D-DF00-9D4D-8D5C-EE8C3088B337}" type="slidenum">
              <a:rPr lang="de-CH" altLang="de-DE" smtClean="0"/>
              <a:pPr>
                <a:defRPr/>
              </a:pPr>
              <a:t>‹Nr.›</a:t>
            </a:fld>
            <a:endParaRPr lang="de-CH" altLang="de-DE"/>
          </a:p>
        </p:txBody>
      </p:sp>
    </p:spTree>
    <p:extLst>
      <p:ext uri="{BB962C8B-B14F-4D97-AF65-F5344CB8AC3E}">
        <p14:creationId xmlns:p14="http://schemas.microsoft.com/office/powerpoint/2010/main" val="1373871549"/>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9371C76B-ABF1-CE49-8AB1-878BEAFB7B82}" type="datetimeFigureOut">
              <a:rPr lang="de-DE" smtClean="0"/>
              <a:t>01.12.21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pPr>
              <a:defRPr/>
            </a:pPr>
            <a:fld id="{3C181D4D-DF00-9D4D-8D5C-EE8C3088B337}" type="slidenum">
              <a:rPr lang="de-CH" altLang="de-DE" smtClean="0"/>
              <a:pPr>
                <a:defRPr/>
              </a:pPr>
              <a:t>‹Nr.›</a:t>
            </a:fld>
            <a:endParaRPr lang="de-CH" altLang="de-DE"/>
          </a:p>
        </p:txBody>
      </p:sp>
    </p:spTree>
    <p:extLst>
      <p:ext uri="{BB962C8B-B14F-4D97-AF65-F5344CB8AC3E}">
        <p14:creationId xmlns:p14="http://schemas.microsoft.com/office/powerpoint/2010/main" val="1731030824"/>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9371C76B-ABF1-CE49-8AB1-878BEAFB7B82}" type="datetimeFigureOut">
              <a:rPr lang="de-DE" smtClean="0"/>
              <a:t>01.12.21</a:t>
            </a:fld>
            <a:endParaRPr lang="de-DE"/>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de-DE"/>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pPr>
              <a:defRPr/>
            </a:pPr>
            <a:fld id="{3C181D4D-DF00-9D4D-8D5C-EE8C3088B337}" type="slidenum">
              <a:rPr lang="de-CH" altLang="de-DE" smtClean="0"/>
              <a:pPr>
                <a:defRPr/>
              </a:pPr>
              <a:t>‹Nr.›</a:t>
            </a:fld>
            <a:endParaRPr lang="de-CH" altLang="de-DE"/>
          </a:p>
        </p:txBody>
      </p:sp>
    </p:spTree>
    <p:extLst>
      <p:ext uri="{BB962C8B-B14F-4D97-AF65-F5344CB8AC3E}">
        <p14:creationId xmlns:p14="http://schemas.microsoft.com/office/powerpoint/2010/main" val="979039611"/>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oleObject" Target="file:///Dokument1!OLE_LINK2"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DA6D01-1D6E-C14B-A091-54254220BC07}"/>
              </a:ext>
            </a:extLst>
          </p:cNvPr>
          <p:cNvSpPr>
            <a:spLocks noGrp="1"/>
          </p:cNvSpPr>
          <p:nvPr>
            <p:ph type="title"/>
          </p:nvPr>
        </p:nvSpPr>
        <p:spPr/>
        <p:txBody>
          <a:bodyPr/>
          <a:lstStyle/>
          <a:p>
            <a:r>
              <a:rPr lang="de-DE" dirty="0"/>
              <a:t>Schülerkonflikte; Was Eltern tun können</a:t>
            </a:r>
          </a:p>
        </p:txBody>
      </p:sp>
      <p:sp>
        <p:nvSpPr>
          <p:cNvPr id="3" name="Textplatzhalter 2">
            <a:extLst>
              <a:ext uri="{FF2B5EF4-FFF2-40B4-BE49-F238E27FC236}">
                <a16:creationId xmlns:a16="http://schemas.microsoft.com/office/drawing/2014/main" id="{CB97D9D6-8B6B-854D-9C3D-31A4F06F1A9F}"/>
              </a:ext>
            </a:extLst>
          </p:cNvPr>
          <p:cNvSpPr>
            <a:spLocks noGrp="1"/>
          </p:cNvSpPr>
          <p:nvPr>
            <p:ph type="body" idx="1"/>
          </p:nvPr>
        </p:nvSpPr>
        <p:spPr/>
        <p:txBody>
          <a:bodyPr>
            <a:normAutofit/>
          </a:bodyPr>
          <a:lstStyle/>
          <a:p>
            <a:pPr algn="ctr"/>
            <a:r>
              <a:rPr lang="de-DE" sz="3600" dirty="0"/>
              <a:t>Herzlich willkommen geschätzte Eltern</a:t>
            </a:r>
          </a:p>
        </p:txBody>
      </p:sp>
      <p:sp>
        <p:nvSpPr>
          <p:cNvPr id="5" name="Fußzeilenplatzhalter 4">
            <a:extLst>
              <a:ext uri="{FF2B5EF4-FFF2-40B4-BE49-F238E27FC236}">
                <a16:creationId xmlns:a16="http://schemas.microsoft.com/office/drawing/2014/main" id="{3CE03945-C84D-0847-A1BD-EB04A401148B}"/>
              </a:ext>
            </a:extLst>
          </p:cNvPr>
          <p:cNvSpPr>
            <a:spLocks noGrp="1"/>
          </p:cNvSpPr>
          <p:nvPr>
            <p:ph type="ftr" sz="quarter" idx="11"/>
          </p:nvPr>
        </p:nvSpPr>
        <p:spPr>
          <a:xfrm>
            <a:off x="1102239" y="5937348"/>
            <a:ext cx="4556664" cy="618900"/>
          </a:xfrm>
        </p:spPr>
        <p:txBody>
          <a:bodyPr/>
          <a:lstStyle/>
          <a:p>
            <a:r>
              <a:rPr lang="de-DE" sz="2000" dirty="0">
                <a:latin typeface="Arial" panose="020B0604020202020204" pitchFamily="34" charset="0"/>
                <a:cs typeface="Arial" panose="020B0604020202020204" pitchFamily="34" charset="0"/>
              </a:rPr>
              <a:t>Donnerstag, 2. Dezember 2021</a:t>
            </a:r>
          </a:p>
        </p:txBody>
      </p:sp>
      <p:pic>
        <p:nvPicPr>
          <p:cNvPr id="12" name="Grafik 11">
            <a:extLst>
              <a:ext uri="{FF2B5EF4-FFF2-40B4-BE49-F238E27FC236}">
                <a16:creationId xmlns:a16="http://schemas.microsoft.com/office/drawing/2014/main" id="{90576D2F-54CA-B44A-ADBA-41CE6568B727}"/>
              </a:ext>
            </a:extLst>
          </p:cNvPr>
          <p:cNvPicPr>
            <a:picLocks noChangeAspect="1"/>
          </p:cNvPicPr>
          <p:nvPr/>
        </p:nvPicPr>
        <p:blipFill>
          <a:blip r:embed="rId2"/>
          <a:stretch>
            <a:fillRect/>
          </a:stretch>
        </p:blipFill>
        <p:spPr>
          <a:xfrm>
            <a:off x="7166876" y="-27384"/>
            <a:ext cx="1960727" cy="1080120"/>
          </a:xfrm>
          <a:prstGeom prst="rect">
            <a:avLst/>
          </a:prstGeom>
        </p:spPr>
      </p:pic>
    </p:spTree>
    <p:extLst>
      <p:ext uri="{BB962C8B-B14F-4D97-AF65-F5344CB8AC3E}">
        <p14:creationId xmlns:p14="http://schemas.microsoft.com/office/powerpoint/2010/main" val="2982630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a:extLst>
              <a:ext uri="{FF2B5EF4-FFF2-40B4-BE49-F238E27FC236}">
                <a16:creationId xmlns:a16="http://schemas.microsoft.com/office/drawing/2014/main" id="{8EC5BE64-6F19-1C4C-BC5F-2076C97140D8}"/>
              </a:ext>
            </a:extLst>
          </p:cNvPr>
          <p:cNvSpPr>
            <a:spLocks noGrp="1" noChangeArrowheads="1"/>
          </p:cNvSpPr>
          <p:nvPr>
            <p:ph type="subTitle" idx="1"/>
          </p:nvPr>
        </p:nvSpPr>
        <p:spPr>
          <a:xfrm>
            <a:off x="539750" y="2420938"/>
            <a:ext cx="8064500" cy="3675062"/>
          </a:xfrm>
        </p:spPr>
        <p:txBody>
          <a:bodyPr>
            <a:normAutofit/>
          </a:bodyPr>
          <a:lstStyle/>
          <a:p>
            <a:pPr marL="342900" indent="-342900" algn="l" eaLnBrk="1" hangingPunct="1">
              <a:buClr>
                <a:schemeClr val="tx1"/>
              </a:buClr>
              <a:buFont typeface="Arial" panose="020B0604020202020204" pitchFamily="34" charset="0"/>
              <a:buChar char="•"/>
            </a:pPr>
            <a:r>
              <a:rPr lang="de-CH" altLang="de-DE" sz="2400" b="1" dirty="0">
                <a:ea typeface="ＭＳ Ｐゴシック" panose="020B0600070205080204" pitchFamily="34" charset="-128"/>
              </a:rPr>
              <a:t>Fakten aus der Forschung der letzten Jahre zum Thema »Prävention von Jugendgewalt» vorstellen</a:t>
            </a:r>
          </a:p>
          <a:p>
            <a:pPr marL="342900" indent="-342900" algn="l" eaLnBrk="1" hangingPunct="1">
              <a:buClr>
                <a:schemeClr val="tx1"/>
              </a:buClr>
              <a:buFont typeface="Arial" panose="020B0604020202020204" pitchFamily="34" charset="0"/>
              <a:buChar char="•"/>
            </a:pPr>
            <a:r>
              <a:rPr lang="de-CH" altLang="de-DE" sz="2400" b="1" dirty="0">
                <a:ea typeface="ＭＳ Ｐゴシック" panose="020B0600070205080204" pitchFamily="34" charset="-128"/>
              </a:rPr>
              <a:t>Einordnung des Themenkomplexes Friedensförderung an Schulen und Jugendgewalt</a:t>
            </a:r>
          </a:p>
          <a:p>
            <a:pPr marL="342900" indent="-342900" algn="l" eaLnBrk="1" hangingPunct="1">
              <a:buClr>
                <a:schemeClr val="tx1"/>
              </a:buClr>
              <a:buFont typeface="Arial" panose="020B0604020202020204" pitchFamily="34" charset="0"/>
              <a:buChar char="•"/>
            </a:pPr>
            <a:r>
              <a:rPr lang="de-CH" altLang="de-DE" sz="2400" b="1" dirty="0">
                <a:ea typeface="ＭＳ Ｐゴシック" panose="020B0600070205080204" pitchFamily="34" charset="-128"/>
              </a:rPr>
              <a:t>Bearbeitung der Frage, was Eltern tun können, um ihr Kind zu unterstützen</a:t>
            </a:r>
          </a:p>
        </p:txBody>
      </p:sp>
      <p:sp>
        <p:nvSpPr>
          <p:cNvPr id="7169" name="Foliennummernplatzhalter 5">
            <a:extLst>
              <a:ext uri="{FF2B5EF4-FFF2-40B4-BE49-F238E27FC236}">
                <a16:creationId xmlns:a16="http://schemas.microsoft.com/office/drawing/2014/main" id="{422C7E4C-CD61-3744-8982-D41D394478A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1CEC60D2-3547-904F-AB89-C32FEDC36121}" type="slidenum">
              <a:rPr lang="de-CH" altLang="de-DE" sz="1400"/>
              <a:pPr>
                <a:spcBef>
                  <a:spcPct val="0"/>
                </a:spcBef>
                <a:buFontTx/>
                <a:buNone/>
              </a:pPr>
              <a:t>2</a:t>
            </a:fld>
            <a:endParaRPr lang="de-CH" altLang="de-DE" sz="1400"/>
          </a:p>
        </p:txBody>
      </p:sp>
      <p:sp>
        <p:nvSpPr>
          <p:cNvPr id="7171" name="Textfeld 1">
            <a:extLst>
              <a:ext uri="{FF2B5EF4-FFF2-40B4-BE49-F238E27FC236}">
                <a16:creationId xmlns:a16="http://schemas.microsoft.com/office/drawing/2014/main" id="{C01BCCFB-54DF-BB4A-8A8D-4F51E9B70F2B}"/>
              </a:ext>
            </a:extLst>
          </p:cNvPr>
          <p:cNvSpPr txBox="1">
            <a:spLocks noChangeArrowheads="1"/>
          </p:cNvSpPr>
          <p:nvPr/>
        </p:nvSpPr>
        <p:spPr bwMode="auto">
          <a:xfrm>
            <a:off x="1118501" y="1088609"/>
            <a:ext cx="60483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Ziele für den heutigen Abend</a:t>
            </a:r>
          </a:p>
        </p:txBody>
      </p:sp>
      <p:pic>
        <p:nvPicPr>
          <p:cNvPr id="5" name="Grafik 4">
            <a:extLst>
              <a:ext uri="{FF2B5EF4-FFF2-40B4-BE49-F238E27FC236}">
                <a16:creationId xmlns:a16="http://schemas.microsoft.com/office/drawing/2014/main" id="{14EFFD38-DE63-934C-828F-8C295054B476}"/>
              </a:ext>
            </a:extLst>
          </p:cNvPr>
          <p:cNvPicPr>
            <a:picLocks noChangeAspect="1"/>
          </p:cNvPicPr>
          <p:nvPr/>
        </p:nvPicPr>
        <p:blipFill>
          <a:blip r:embed="rId3"/>
          <a:stretch>
            <a:fillRect/>
          </a:stretch>
        </p:blipFill>
        <p:spPr>
          <a:xfrm>
            <a:off x="7166876" y="44624"/>
            <a:ext cx="1960727" cy="1080120"/>
          </a:xfrm>
          <a:prstGeom prst="rect">
            <a:avLst/>
          </a:prstGeom>
        </p:spPr>
      </p:pic>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3"/>
          <p:cNvSpPr>
            <a:spLocks noGrp="1" noChangeArrowheads="1"/>
          </p:cNvSpPr>
          <p:nvPr>
            <p:ph type="subTitle" idx="1"/>
          </p:nvPr>
        </p:nvSpPr>
        <p:spPr>
          <a:xfrm>
            <a:off x="1547813" y="2026444"/>
            <a:ext cx="6048375" cy="3402806"/>
          </a:xfrm>
        </p:spPr>
        <p:txBody>
          <a:bodyPr>
            <a:normAutofit fontScale="92500" lnSpcReduction="20000"/>
          </a:bodyPr>
          <a:lstStyle/>
          <a:p>
            <a:pPr algn="l" eaLnBrk="1" hangingPunct="1">
              <a:defRPr/>
            </a:pPr>
            <a:r>
              <a:rPr lang="de-CH" altLang="de-DE" b="1" dirty="0">
                <a:ea typeface="ＭＳ Ｐゴシック" panose="020B0600070205080204" pitchFamily="34" charset="-128"/>
              </a:rPr>
              <a:t>Thomas Brändle</a:t>
            </a:r>
          </a:p>
          <a:p>
            <a:pPr marL="342900" indent="-342900" algn="l">
              <a:buFontTx/>
              <a:buChar char="•"/>
              <a:defRPr/>
            </a:pPr>
            <a:r>
              <a:rPr lang="de-CH" altLang="de-DE" sz="2100" dirty="0">
                <a:ea typeface="ＭＳ Ｐゴシック" panose="020B0600070205080204" pitchFamily="34" charset="-128"/>
              </a:rPr>
              <a:t>1998-heute: Hauptberuflich im Bereich</a:t>
            </a:r>
            <a:br>
              <a:rPr lang="de-CH" altLang="de-DE" sz="2100" dirty="0">
                <a:ea typeface="ＭＳ Ｐゴシック" panose="020B0600070205080204" pitchFamily="34" charset="-128"/>
              </a:rPr>
            </a:br>
            <a:r>
              <a:rPr lang="de-CH" altLang="de-DE" sz="2100" dirty="0">
                <a:ea typeface="ＭＳ Ｐゴシック" panose="020B0600070205080204" pitchFamily="34" charset="-128"/>
              </a:rPr>
              <a:t>Konfliktmanagement, Bedrohungs-</a:t>
            </a:r>
            <a:br>
              <a:rPr lang="de-CH" altLang="de-DE" sz="2100" dirty="0">
                <a:ea typeface="ＭＳ Ｐゴシック" panose="020B0600070205080204" pitchFamily="34" charset="-128"/>
              </a:rPr>
            </a:br>
            <a:r>
              <a:rPr lang="de-CH" altLang="de-DE" sz="2100" dirty="0" err="1">
                <a:ea typeface="ＭＳ Ｐゴシック" panose="020B0600070205080204" pitchFamily="34" charset="-128"/>
              </a:rPr>
              <a:t>management</a:t>
            </a:r>
            <a:r>
              <a:rPr lang="de-CH" altLang="de-DE" sz="2100" dirty="0">
                <a:ea typeface="ＭＳ Ｐゴシック" panose="020B0600070205080204" pitchFamily="34" charset="-128"/>
              </a:rPr>
              <a:t> tätig. </a:t>
            </a:r>
          </a:p>
          <a:p>
            <a:pPr marL="342900" indent="-342900" algn="l">
              <a:buFontTx/>
              <a:buChar char="•"/>
              <a:defRPr/>
            </a:pPr>
            <a:r>
              <a:rPr lang="de-CH" altLang="de-DE" sz="2100" dirty="0">
                <a:ea typeface="ＭＳ Ｐゴシック" panose="020B0600070205080204" pitchFamily="34" charset="-128"/>
              </a:rPr>
              <a:t>Seit 2012 sieben Tage die Woche alleinerziehender Vater zweier Töchter (Heute 20 und 18 Jahre)</a:t>
            </a:r>
          </a:p>
          <a:p>
            <a:pPr marL="342900" indent="-342900" algn="l">
              <a:buFontTx/>
              <a:buChar char="•"/>
              <a:defRPr/>
            </a:pPr>
            <a:r>
              <a:rPr lang="de-CH" altLang="de-DE" sz="2100" dirty="0">
                <a:ea typeface="ＭＳ Ｐゴシック" panose="020B0600070205080204" pitchFamily="34" charset="-128"/>
              </a:rPr>
              <a:t>2007 – 2020 Gründer und Stellenleiter der Fachstelle Gewaltprävention Zürcher Oberland, Uster</a:t>
            </a:r>
          </a:p>
          <a:p>
            <a:pPr marL="342900" indent="-342900" algn="l">
              <a:buFontTx/>
              <a:buChar char="•"/>
              <a:defRPr/>
            </a:pPr>
            <a:r>
              <a:rPr lang="de-CH" altLang="de-DE" sz="2100" dirty="0">
                <a:ea typeface="ＭＳ Ｐゴシック" panose="020B0600070205080204" pitchFamily="34" charset="-128"/>
              </a:rPr>
              <a:t>2020 – 2021 Fachleiter Sicherheit und Gewaltprävention Mittelschul- und Berufsbildungsamt Kanton Zürich</a:t>
            </a:r>
          </a:p>
          <a:p>
            <a:pPr algn="l">
              <a:defRPr/>
            </a:pPr>
            <a:endParaRPr lang="de-CH" altLang="de-DE" b="1" dirty="0">
              <a:ea typeface="ＭＳ Ｐゴシック" panose="020B0600070205080204" pitchFamily="34" charset="-128"/>
            </a:endParaRPr>
          </a:p>
          <a:p>
            <a:pPr marL="342900" indent="-342900" algn="l">
              <a:buFontTx/>
              <a:buChar char="•"/>
              <a:defRPr/>
            </a:pPr>
            <a:endParaRPr lang="de-CH" altLang="de-DE" b="1" dirty="0">
              <a:ea typeface="ＭＳ Ｐゴシック" panose="020B0600070205080204" pitchFamily="34" charset="-128"/>
            </a:endParaRPr>
          </a:p>
          <a:p>
            <a:pPr marL="342900" indent="-342900" algn="l">
              <a:buFontTx/>
              <a:buChar char="•"/>
              <a:defRPr/>
            </a:pPr>
            <a:endParaRPr lang="de-CH" altLang="de-DE" b="1" dirty="0">
              <a:ea typeface="ＭＳ Ｐゴシック" panose="020B0600070205080204" pitchFamily="34" charset="-128"/>
            </a:endParaRPr>
          </a:p>
          <a:p>
            <a:pPr marL="342900" indent="-342900" algn="l">
              <a:buFontTx/>
              <a:buChar char="•"/>
              <a:defRPr/>
            </a:pPr>
            <a:endParaRPr lang="de-CH" altLang="de-DE" b="1" dirty="0">
              <a:ea typeface="ＭＳ Ｐゴシック" panose="020B0600070205080204" pitchFamily="34" charset="-128"/>
            </a:endParaRPr>
          </a:p>
        </p:txBody>
      </p:sp>
      <p:sp>
        <p:nvSpPr>
          <p:cNvPr id="9222" name="Textfeld 1"/>
          <p:cNvSpPr txBox="1">
            <a:spLocks noChangeArrowheads="1"/>
          </p:cNvSpPr>
          <p:nvPr/>
        </p:nvSpPr>
        <p:spPr bwMode="auto">
          <a:xfrm>
            <a:off x="1547814" y="1470423"/>
            <a:ext cx="577810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fontAlgn="base">
              <a:spcBef>
                <a:spcPct val="0"/>
              </a:spcBef>
              <a:spcAft>
                <a:spcPct val="0"/>
              </a:spcAft>
              <a:buNone/>
              <a:defRPr/>
            </a:pPr>
            <a:r>
              <a:rPr lang="de-CH" altLang="de-DE" sz="2400" b="1" dirty="0">
                <a:solidFill>
                  <a:schemeClr val="accent1">
                    <a:lumMod val="75000"/>
                  </a:schemeClr>
                </a:solidFill>
              </a:rPr>
              <a:t>Wer ich bin</a:t>
            </a:r>
          </a:p>
        </p:txBody>
      </p:sp>
      <p:pic>
        <p:nvPicPr>
          <p:cNvPr id="9223" name="Grafik 2"/>
          <p:cNvPicPr>
            <a:picLocks noChangeAspect="1"/>
          </p:cNvPicPr>
          <p:nvPr/>
        </p:nvPicPr>
        <p:blipFill>
          <a:blip r:embed="rId3">
            <a:extLst>
              <a:ext uri="{28A0092B-C50C-407E-A947-70E740481C1C}">
                <a14:useLocalDpi xmlns:a14="http://schemas.microsoft.com/office/drawing/2010/main" val="0"/>
              </a:ext>
            </a:extLst>
          </a:blip>
          <a:srcRect l="12611" r="17853"/>
          <a:stretch>
            <a:fillRect/>
          </a:stretch>
        </p:blipFill>
        <p:spPr bwMode="auto">
          <a:xfrm>
            <a:off x="6921101" y="1283792"/>
            <a:ext cx="1350169" cy="12965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8737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a:extLst>
              <a:ext uri="{FF2B5EF4-FFF2-40B4-BE49-F238E27FC236}">
                <a16:creationId xmlns:a16="http://schemas.microsoft.com/office/drawing/2014/main" id="{D36A9DFA-E549-914D-AE37-FD7F60D4E9E2}"/>
              </a:ext>
            </a:extLst>
          </p:cNvPr>
          <p:cNvGraphicFramePr>
            <a:graphicFrameLocks noGrp="1"/>
          </p:cNvGraphicFramePr>
          <p:nvPr>
            <p:ph idx="1"/>
            <p:extLst>
              <p:ext uri="{D42A27DB-BD31-4B8C-83A1-F6EECF244321}">
                <p14:modId xmlns:p14="http://schemas.microsoft.com/office/powerpoint/2010/main" val="3253315605"/>
              </p:ext>
            </p:extLst>
          </p:nvPr>
        </p:nvGraphicFramePr>
        <p:xfrm>
          <a:off x="1476375" y="1308100"/>
          <a:ext cx="6552009" cy="4306361"/>
        </p:xfrm>
        <a:graphic>
          <a:graphicData uri="http://schemas.openxmlformats.org/drawingml/2006/table">
            <a:tbl>
              <a:tblPr bandRow="1">
                <a:tableStyleId>{0E3FDE45-AF77-4B5C-9715-49D594BDF05E}</a:tableStyleId>
              </a:tblPr>
              <a:tblGrid>
                <a:gridCol w="1792557">
                  <a:extLst>
                    <a:ext uri="{9D8B030D-6E8A-4147-A177-3AD203B41FA5}">
                      <a16:colId xmlns:a16="http://schemas.microsoft.com/office/drawing/2014/main" val="20000"/>
                    </a:ext>
                  </a:extLst>
                </a:gridCol>
                <a:gridCol w="4759452">
                  <a:extLst>
                    <a:ext uri="{9D8B030D-6E8A-4147-A177-3AD203B41FA5}">
                      <a16:colId xmlns:a16="http://schemas.microsoft.com/office/drawing/2014/main" val="20001"/>
                    </a:ext>
                  </a:extLst>
                </a:gridCol>
              </a:tblGrid>
              <a:tr h="640314">
                <a:tc>
                  <a:txBody>
                    <a:bodyPr/>
                    <a:lstStyle/>
                    <a:p>
                      <a:r>
                        <a:rPr lang="de-CH" sz="2000" dirty="0"/>
                        <a:t>20:00</a:t>
                      </a:r>
                    </a:p>
                  </a:txBody>
                  <a:tcPr marL="91433" marR="91433" marT="45743" marB="45743"/>
                </a:tc>
                <a:tc>
                  <a:txBody>
                    <a:bodyPr/>
                    <a:lstStyle/>
                    <a:p>
                      <a:r>
                        <a:rPr lang="de-CH" sz="1800" dirty="0"/>
                        <a:t>Begrüssung, Vorstellung, Zielsetzung, Einstieg</a:t>
                      </a:r>
                    </a:p>
                  </a:txBody>
                  <a:tcPr marL="91433" marR="91433" marT="45743" marB="45743"/>
                </a:tc>
                <a:extLst>
                  <a:ext uri="{0D108BD9-81ED-4DB2-BD59-A6C34878D82A}">
                    <a16:rowId xmlns:a16="http://schemas.microsoft.com/office/drawing/2014/main" val="10000"/>
                  </a:ext>
                </a:extLst>
              </a:tr>
              <a:tr h="1188877">
                <a:tc>
                  <a:txBody>
                    <a:bodyPr/>
                    <a:lstStyle/>
                    <a:p>
                      <a:r>
                        <a:rPr lang="de-CH" sz="2000" dirty="0"/>
                        <a:t>20:10</a:t>
                      </a:r>
                    </a:p>
                  </a:txBody>
                  <a:tcPr marL="91433" marR="91433" marT="45743" marB="45743"/>
                </a:tc>
                <a:tc>
                  <a:txBody>
                    <a:bodyPr/>
                    <a:lstStyle/>
                    <a:p>
                      <a:r>
                        <a:rPr lang="de-CH" sz="1800" dirty="0"/>
                        <a:t>Basics der Friedensförderung + Forschung der letzten Jahre: 6 </a:t>
                      </a:r>
                      <a:r>
                        <a:rPr lang="de-CH" sz="1800" dirty="0" err="1"/>
                        <a:t>Good</a:t>
                      </a:r>
                      <a:r>
                        <a:rPr lang="de-CH" sz="1800" dirty="0"/>
                        <a:t>-Practice-Faktoren der Prävention von Jugendgewalt</a:t>
                      </a:r>
                    </a:p>
                  </a:txBody>
                  <a:tcPr marL="91433" marR="91433" marT="45743" marB="45743"/>
                </a:tc>
                <a:extLst>
                  <a:ext uri="{0D108BD9-81ED-4DB2-BD59-A6C34878D82A}">
                    <a16:rowId xmlns:a16="http://schemas.microsoft.com/office/drawing/2014/main" val="10001"/>
                  </a:ext>
                </a:extLst>
              </a:tr>
              <a:tr h="1028601">
                <a:tc>
                  <a:txBody>
                    <a:bodyPr/>
                    <a:lstStyle/>
                    <a:p>
                      <a:r>
                        <a:rPr lang="de-CH" sz="2000" dirty="0"/>
                        <a:t>20:30</a:t>
                      </a:r>
                    </a:p>
                  </a:txBody>
                  <a:tcPr marL="91433" marR="91433" marT="45743" marB="45743"/>
                </a:tc>
                <a:tc>
                  <a:txBody>
                    <a:bodyPr/>
                    <a:lstStyle/>
                    <a:p>
                      <a:r>
                        <a:rPr lang="de-CH" sz="1800" dirty="0"/>
                        <a:t>Was Eltern tun können, konkrete Erfahrungen aus der langjährigen Begleitung von Schulen</a:t>
                      </a:r>
                    </a:p>
                  </a:txBody>
                  <a:tcPr marL="91433" marR="91433" marT="45743" marB="45743"/>
                </a:tc>
                <a:extLst>
                  <a:ext uri="{0D108BD9-81ED-4DB2-BD59-A6C34878D82A}">
                    <a16:rowId xmlns:a16="http://schemas.microsoft.com/office/drawing/2014/main" val="10002"/>
                  </a:ext>
                </a:extLst>
              </a:tr>
              <a:tr h="412053">
                <a:tc>
                  <a:txBody>
                    <a:bodyPr/>
                    <a:lstStyle/>
                    <a:p>
                      <a:r>
                        <a:rPr lang="de-CH" sz="2000" dirty="0"/>
                        <a:t>21:10</a:t>
                      </a:r>
                    </a:p>
                  </a:txBody>
                  <a:tcPr marL="91433" marR="91433" marT="45743" marB="45743"/>
                </a:tc>
                <a:tc>
                  <a:txBody>
                    <a:bodyPr/>
                    <a:lstStyle/>
                    <a:p>
                      <a:r>
                        <a:rPr lang="de-CH" sz="1800" dirty="0"/>
                        <a:t>Einzelarbeit: Ihre Fragen</a:t>
                      </a:r>
                    </a:p>
                  </a:txBody>
                  <a:tcPr marL="91433" marR="91433" marT="45743" marB="45743"/>
                </a:tc>
                <a:extLst>
                  <a:ext uri="{0D108BD9-81ED-4DB2-BD59-A6C34878D82A}">
                    <a16:rowId xmlns:a16="http://schemas.microsoft.com/office/drawing/2014/main" val="10003"/>
                  </a:ext>
                </a:extLst>
              </a:tr>
              <a:tr h="412053">
                <a:tc>
                  <a:txBody>
                    <a:bodyPr/>
                    <a:lstStyle/>
                    <a:p>
                      <a:r>
                        <a:rPr lang="de-CH" sz="2000" dirty="0"/>
                        <a:t>21:15</a:t>
                      </a:r>
                    </a:p>
                  </a:txBody>
                  <a:tcPr marL="91433" marR="91433" marT="45743" marB="45743"/>
                </a:tc>
                <a:tc>
                  <a:txBody>
                    <a:bodyPr/>
                    <a:lstStyle/>
                    <a:p>
                      <a:r>
                        <a:rPr lang="de-CH" sz="1800" dirty="0"/>
                        <a:t>Beantwortung und Bearbeitung Ihrer Fragen im Plenum</a:t>
                      </a:r>
                    </a:p>
                  </a:txBody>
                  <a:tcPr marL="91433" marR="91433" marT="45743" marB="45743"/>
                </a:tc>
                <a:extLst>
                  <a:ext uri="{0D108BD9-81ED-4DB2-BD59-A6C34878D82A}">
                    <a16:rowId xmlns:a16="http://schemas.microsoft.com/office/drawing/2014/main" val="10004"/>
                  </a:ext>
                </a:extLst>
              </a:tr>
              <a:tr h="396390">
                <a:tc>
                  <a:txBody>
                    <a:bodyPr/>
                    <a:lstStyle/>
                    <a:p>
                      <a:r>
                        <a:rPr lang="de-CH" sz="2000" dirty="0"/>
                        <a:t>21:30</a:t>
                      </a:r>
                    </a:p>
                  </a:txBody>
                  <a:tcPr marL="91433" marR="91433" marT="45743" marB="45743"/>
                </a:tc>
                <a:tc>
                  <a:txBody>
                    <a:bodyPr/>
                    <a:lstStyle/>
                    <a:p>
                      <a:r>
                        <a:rPr lang="de-CH" sz="1800" dirty="0"/>
                        <a:t>Abschluss</a:t>
                      </a:r>
                    </a:p>
                  </a:txBody>
                  <a:tcPr marL="91433" marR="91433" marT="45743" marB="45743"/>
                </a:tc>
                <a:extLst>
                  <a:ext uri="{0D108BD9-81ED-4DB2-BD59-A6C34878D82A}">
                    <a16:rowId xmlns:a16="http://schemas.microsoft.com/office/drawing/2014/main" val="10005"/>
                  </a:ext>
                </a:extLst>
              </a:tr>
            </a:tbl>
          </a:graphicData>
        </a:graphic>
      </p:graphicFrame>
      <p:sp>
        <p:nvSpPr>
          <p:cNvPr id="9217" name="Foliennummernplatzhalter 5">
            <a:extLst>
              <a:ext uri="{FF2B5EF4-FFF2-40B4-BE49-F238E27FC236}">
                <a16:creationId xmlns:a16="http://schemas.microsoft.com/office/drawing/2014/main" id="{12BD0449-3FCF-364C-B7F7-D030C5E52B2A}"/>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A410ADB7-69E1-C44C-8026-D9CA1B9930C3}" type="slidenum">
              <a:rPr lang="de-CH" altLang="de-DE" sz="1400"/>
              <a:pPr>
                <a:spcBef>
                  <a:spcPct val="0"/>
                </a:spcBef>
                <a:buFontTx/>
                <a:buNone/>
              </a:pPr>
              <a:t>4</a:t>
            </a:fld>
            <a:endParaRPr lang="de-CH" altLang="de-DE" sz="1400"/>
          </a:p>
        </p:txBody>
      </p:sp>
      <p:sp>
        <p:nvSpPr>
          <p:cNvPr id="9239" name="Textfeld 1">
            <a:extLst>
              <a:ext uri="{FF2B5EF4-FFF2-40B4-BE49-F238E27FC236}">
                <a16:creationId xmlns:a16="http://schemas.microsoft.com/office/drawing/2014/main" id="{6E32D361-03D1-BD40-B035-A4FCB6BE1AF7}"/>
              </a:ext>
            </a:extLst>
          </p:cNvPr>
          <p:cNvSpPr txBox="1">
            <a:spLocks noChangeArrowheads="1"/>
          </p:cNvSpPr>
          <p:nvPr/>
        </p:nvSpPr>
        <p:spPr bwMode="auto">
          <a:xfrm>
            <a:off x="2843213" y="439738"/>
            <a:ext cx="6048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a:solidFill>
                  <a:srgbClr val="0037C0"/>
                </a:solidFill>
              </a:rPr>
              <a:t>Ablauf</a:t>
            </a:r>
          </a:p>
        </p:txBody>
      </p:sp>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AFB49D9D-81F4-2D47-A65C-BCD41A25BB1D}" type="slidenum">
              <a:rPr lang="de-DE" smtClean="0"/>
              <a:pPr/>
              <a:t>5</a:t>
            </a:fld>
            <a:endParaRPr lang="de-DE"/>
          </a:p>
        </p:txBody>
      </p:sp>
      <p:sp>
        <p:nvSpPr>
          <p:cNvPr id="8" name="Titel 7"/>
          <p:cNvSpPr>
            <a:spLocks noGrp="1"/>
          </p:cNvSpPr>
          <p:nvPr>
            <p:ph type="ctrTitle"/>
          </p:nvPr>
        </p:nvSpPr>
        <p:spPr>
          <a:xfrm>
            <a:off x="632766" y="1484784"/>
            <a:ext cx="7638937" cy="3624106"/>
          </a:xfrm>
        </p:spPr>
        <p:txBody>
          <a:bodyPr anchor="t">
            <a:normAutofit fontScale="90000"/>
          </a:bodyPr>
          <a:lstStyle/>
          <a:p>
            <a:pPr algn="l">
              <a:spcAft>
                <a:spcPts val="3600"/>
              </a:spcAft>
            </a:pPr>
            <a:r>
              <a:rPr lang="de-CH" sz="4800" b="1" dirty="0">
                <a:solidFill>
                  <a:schemeClr val="accent1">
                    <a:lumMod val="75000"/>
                  </a:schemeClr>
                </a:solidFill>
              </a:rPr>
              <a:t>Kurzinput</a:t>
            </a:r>
            <a:r>
              <a:rPr lang="de-CH" sz="4800" b="1" dirty="0"/>
              <a:t> </a:t>
            </a:r>
            <a:br>
              <a:rPr lang="de-CH" sz="4800" b="1" dirty="0"/>
            </a:br>
            <a:r>
              <a:rPr lang="de-CH" sz="4800" b="1" dirty="0"/>
              <a:t>Basics der Gewaltprävention allgemein</a:t>
            </a:r>
            <a:br>
              <a:rPr lang="de-CH" sz="3200" dirty="0"/>
            </a:br>
            <a:br>
              <a:rPr lang="de-CH" sz="3200" dirty="0">
                <a:solidFill>
                  <a:srgbClr val="0000FF"/>
                </a:solidFill>
              </a:rPr>
            </a:br>
            <a:endParaRPr lang="de-CH" dirty="0"/>
          </a:p>
        </p:txBody>
      </p:sp>
    </p:spTree>
    <p:extLst>
      <p:ext uri="{BB962C8B-B14F-4D97-AF65-F5344CB8AC3E}">
        <p14:creationId xmlns:p14="http://schemas.microsoft.com/office/powerpoint/2010/main" val="73413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465EA01-0A58-4395-8736-FFACA67C967D}"/>
              </a:ext>
            </a:extLst>
          </p:cNvPr>
          <p:cNvSpPr txBox="1">
            <a:spLocks noChangeArrowheads="1"/>
          </p:cNvSpPr>
          <p:nvPr/>
        </p:nvSpPr>
        <p:spPr>
          <a:xfrm>
            <a:off x="339444" y="807947"/>
            <a:ext cx="5538758" cy="715426"/>
          </a:xfrm>
          <a:prstGeom prst="rect">
            <a:avLst/>
          </a:prstGeom>
        </p:spPr>
        <p:txBody>
          <a:bodyPr lIns="0" tIns="0" rIns="0" bIns="0" anchor="t" anchorCtr="0">
            <a:noAutofit/>
          </a:bodyPr>
          <a:lstStyle>
            <a:lvl1pPr algn="l" defTabSz="958056" rtl="0" fontAlgn="base">
              <a:lnSpc>
                <a:spcPts val="3652"/>
              </a:lnSpc>
              <a:spcBef>
                <a:spcPct val="0"/>
              </a:spcBef>
              <a:spcAft>
                <a:spcPct val="0"/>
              </a:spcAft>
              <a:defRPr sz="2600" b="1">
                <a:solidFill>
                  <a:srgbClr val="003399"/>
                </a:solidFill>
                <a:latin typeface="+mj-lt"/>
                <a:ea typeface="+mj-ea"/>
                <a:cs typeface="+mj-cs"/>
              </a:defRPr>
            </a:lvl1pPr>
            <a:lvl2pPr algn="l" defTabSz="958056" rtl="0" fontAlgn="base">
              <a:lnSpc>
                <a:spcPts val="3652"/>
              </a:lnSpc>
              <a:spcBef>
                <a:spcPct val="0"/>
              </a:spcBef>
              <a:spcAft>
                <a:spcPct val="0"/>
              </a:spcAft>
              <a:defRPr sz="2600" b="1">
                <a:solidFill>
                  <a:srgbClr val="5BAC26"/>
                </a:solidFill>
                <a:latin typeface="Arial" charset="0"/>
              </a:defRPr>
            </a:lvl2pPr>
            <a:lvl3pPr algn="l" defTabSz="958056" rtl="0" fontAlgn="base">
              <a:lnSpc>
                <a:spcPts val="3652"/>
              </a:lnSpc>
              <a:spcBef>
                <a:spcPct val="0"/>
              </a:spcBef>
              <a:spcAft>
                <a:spcPct val="0"/>
              </a:spcAft>
              <a:defRPr sz="2600" b="1">
                <a:solidFill>
                  <a:srgbClr val="5BAC26"/>
                </a:solidFill>
                <a:latin typeface="Arial" charset="0"/>
              </a:defRPr>
            </a:lvl3pPr>
            <a:lvl4pPr algn="l" defTabSz="958056" rtl="0" fontAlgn="base">
              <a:lnSpc>
                <a:spcPts val="3652"/>
              </a:lnSpc>
              <a:spcBef>
                <a:spcPct val="0"/>
              </a:spcBef>
              <a:spcAft>
                <a:spcPct val="0"/>
              </a:spcAft>
              <a:defRPr sz="2600" b="1">
                <a:solidFill>
                  <a:srgbClr val="5BAC26"/>
                </a:solidFill>
                <a:latin typeface="Arial" charset="0"/>
              </a:defRPr>
            </a:lvl4pPr>
            <a:lvl5pPr algn="l" defTabSz="958056" rtl="0" fontAlgn="base">
              <a:lnSpc>
                <a:spcPts val="3652"/>
              </a:lnSpc>
              <a:spcBef>
                <a:spcPct val="0"/>
              </a:spcBef>
              <a:spcAft>
                <a:spcPct val="0"/>
              </a:spcAft>
              <a:defRPr sz="2600" b="1">
                <a:solidFill>
                  <a:srgbClr val="5BAC26"/>
                </a:solidFill>
                <a:latin typeface="Arial" charset="0"/>
              </a:defRPr>
            </a:lvl5pPr>
            <a:lvl6pPr marL="463731" algn="l" defTabSz="958056" rtl="0" fontAlgn="base">
              <a:lnSpc>
                <a:spcPts val="3652"/>
              </a:lnSpc>
              <a:spcBef>
                <a:spcPct val="0"/>
              </a:spcBef>
              <a:spcAft>
                <a:spcPct val="0"/>
              </a:spcAft>
              <a:defRPr sz="2600" b="1">
                <a:solidFill>
                  <a:srgbClr val="5BAC26"/>
                </a:solidFill>
                <a:latin typeface="Arial" charset="0"/>
              </a:defRPr>
            </a:lvl6pPr>
            <a:lvl7pPr marL="927461" algn="l" defTabSz="958056" rtl="0" fontAlgn="base">
              <a:lnSpc>
                <a:spcPts val="3652"/>
              </a:lnSpc>
              <a:spcBef>
                <a:spcPct val="0"/>
              </a:spcBef>
              <a:spcAft>
                <a:spcPct val="0"/>
              </a:spcAft>
              <a:defRPr sz="2600" b="1">
                <a:solidFill>
                  <a:srgbClr val="5BAC26"/>
                </a:solidFill>
                <a:latin typeface="Arial" charset="0"/>
              </a:defRPr>
            </a:lvl7pPr>
            <a:lvl8pPr marL="1391193" algn="l" defTabSz="958056" rtl="0" fontAlgn="base">
              <a:lnSpc>
                <a:spcPts val="3652"/>
              </a:lnSpc>
              <a:spcBef>
                <a:spcPct val="0"/>
              </a:spcBef>
              <a:spcAft>
                <a:spcPct val="0"/>
              </a:spcAft>
              <a:defRPr sz="2600" b="1">
                <a:solidFill>
                  <a:srgbClr val="5BAC26"/>
                </a:solidFill>
                <a:latin typeface="Arial" charset="0"/>
              </a:defRPr>
            </a:lvl8pPr>
            <a:lvl9pPr marL="1854924" algn="l" defTabSz="958056" rtl="0" fontAlgn="base">
              <a:lnSpc>
                <a:spcPts val="3652"/>
              </a:lnSpc>
              <a:spcBef>
                <a:spcPct val="0"/>
              </a:spcBef>
              <a:spcAft>
                <a:spcPct val="0"/>
              </a:spcAft>
              <a:defRPr sz="2600" b="1">
                <a:solidFill>
                  <a:srgbClr val="5BAC26"/>
                </a:solidFill>
                <a:latin typeface="Arial" charset="0"/>
              </a:defRPr>
            </a:lvl9pPr>
          </a:lstStyle>
          <a:p>
            <a:r>
              <a:rPr lang="de-DE" sz="2400" dirty="0">
                <a:solidFill>
                  <a:schemeClr val="accent1">
                    <a:lumMod val="75000"/>
                  </a:schemeClr>
                </a:solidFill>
                <a:latin typeface="Arial" panose="020B0604020202020204" pitchFamily="34" charset="0"/>
                <a:ea typeface="ＭＳ Ｐゴシック" panose="020B0600070205080204" pitchFamily="34" charset="-128"/>
                <a:cs typeface="+mn-cs"/>
              </a:rPr>
              <a:t>Gewalt und Macht / Sozialstatus</a:t>
            </a:r>
            <a:endParaRPr lang="de-CH" sz="2400" dirty="0">
              <a:solidFill>
                <a:schemeClr val="accent1">
                  <a:lumMod val="75000"/>
                </a:schemeClr>
              </a:solidFill>
              <a:latin typeface="Arial" panose="020B0604020202020204" pitchFamily="34" charset="0"/>
              <a:ea typeface="ＭＳ Ｐゴシック" panose="020B0600070205080204" pitchFamily="34" charset="-128"/>
              <a:cs typeface="+mn-cs"/>
            </a:endParaRPr>
          </a:p>
        </p:txBody>
      </p:sp>
      <p:sp>
        <p:nvSpPr>
          <p:cNvPr id="24" name="Rectangle 3">
            <a:extLst>
              <a:ext uri="{FF2B5EF4-FFF2-40B4-BE49-F238E27FC236}">
                <a16:creationId xmlns:a16="http://schemas.microsoft.com/office/drawing/2014/main" id="{B231314E-6338-4CA3-9FA8-FDB71AFB489F}"/>
              </a:ext>
            </a:extLst>
          </p:cNvPr>
          <p:cNvSpPr txBox="1">
            <a:spLocks noChangeArrowheads="1"/>
          </p:cNvSpPr>
          <p:nvPr/>
        </p:nvSpPr>
        <p:spPr bwMode="auto">
          <a:xfrm>
            <a:off x="253517" y="1553746"/>
            <a:ext cx="8511353" cy="2408653"/>
          </a:xfrm>
          <a:prstGeom prst="rect">
            <a:avLst/>
          </a:prstGeom>
          <a:noFill/>
          <a:ln w="9525">
            <a:noFill/>
            <a:miter lim="800000"/>
            <a:headEnd/>
            <a:tailEnd/>
          </a:ln>
          <a:effectLst/>
        </p:spPr>
        <p:txBody>
          <a:bodyPr lIns="0" tIns="0" rIns="0" bIns="0"/>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136922" indent="-136922" eaLnBrk="1" hangingPunct="1">
              <a:spcBef>
                <a:spcPts val="1154"/>
              </a:spcBef>
              <a:buSzPct val="110000"/>
              <a:defRPr/>
            </a:pPr>
            <a:r>
              <a:rPr lang="de-CH" altLang="de-DE" sz="2000" dirty="0">
                <a:cs typeface="Arial" charset="0"/>
              </a:rPr>
              <a:t>Die Schwelle zu beleidigen, zu demütigen, aggressiv zu werden oder gar zu drohen, sinkt umso mehr, je tiefer die hierarchische Position (Sozialstatus) des Gegenübers ist oder scheint.</a:t>
            </a:r>
          </a:p>
          <a:p>
            <a:pPr marL="136922" indent="-136922" eaLnBrk="1" hangingPunct="1">
              <a:spcBef>
                <a:spcPts val="1154"/>
              </a:spcBef>
              <a:buSzPct val="110000"/>
              <a:defRPr/>
            </a:pPr>
            <a:r>
              <a:rPr lang="de-CH" altLang="de-DE" sz="2000" dirty="0">
                <a:cs typeface="Arial" charset="0"/>
              </a:rPr>
              <a:t>Dabei zielen Grenzverletzungen auf das Individuum mit seinen Gefühlen, auch wenn die Absicht wäre, auf das dahinter stehende System einzuwirken (z.B. allgemeines Ungerechtigkeitsempfinden). </a:t>
            </a:r>
          </a:p>
        </p:txBody>
      </p:sp>
      <p:grpSp>
        <p:nvGrpSpPr>
          <p:cNvPr id="16" name="Gruppieren 15">
            <a:extLst>
              <a:ext uri="{FF2B5EF4-FFF2-40B4-BE49-F238E27FC236}">
                <a16:creationId xmlns:a16="http://schemas.microsoft.com/office/drawing/2014/main" id="{C600E753-32C1-4804-9AC5-75E85CA336FD}"/>
              </a:ext>
            </a:extLst>
          </p:cNvPr>
          <p:cNvGrpSpPr/>
          <p:nvPr/>
        </p:nvGrpSpPr>
        <p:grpSpPr>
          <a:xfrm>
            <a:off x="1043778" y="3962399"/>
            <a:ext cx="6766721" cy="2762251"/>
            <a:chOff x="3567999" y="3602959"/>
            <a:chExt cx="6488440" cy="2562345"/>
          </a:xfrm>
        </p:grpSpPr>
        <p:sp>
          <p:nvSpPr>
            <p:cNvPr id="18" name="Ellipse 17">
              <a:extLst>
                <a:ext uri="{FF2B5EF4-FFF2-40B4-BE49-F238E27FC236}">
                  <a16:creationId xmlns:a16="http://schemas.microsoft.com/office/drawing/2014/main" id="{805D1928-5ACE-4ED1-B763-3E88643940C8}"/>
                </a:ext>
              </a:extLst>
            </p:cNvPr>
            <p:cNvSpPr/>
            <p:nvPr/>
          </p:nvSpPr>
          <p:spPr bwMode="auto">
            <a:xfrm>
              <a:off x="3935680" y="3990886"/>
              <a:ext cx="1080000" cy="10800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44563" fontAlgn="base">
                <a:spcBef>
                  <a:spcPct val="0"/>
                </a:spcBef>
                <a:spcAft>
                  <a:spcPct val="0"/>
                </a:spcAft>
              </a:pPr>
              <a:endParaRPr lang="de-CH" sz="1200">
                <a:latin typeface="Arial" charset="0"/>
              </a:endParaRPr>
            </a:p>
          </p:txBody>
        </p:sp>
        <p:sp>
          <p:nvSpPr>
            <p:cNvPr id="20" name="Ellipse 19">
              <a:extLst>
                <a:ext uri="{FF2B5EF4-FFF2-40B4-BE49-F238E27FC236}">
                  <a16:creationId xmlns:a16="http://schemas.microsoft.com/office/drawing/2014/main" id="{113AD052-CDAA-4939-ADDF-2FB5F21B0FDE}"/>
                </a:ext>
              </a:extLst>
            </p:cNvPr>
            <p:cNvSpPr/>
            <p:nvPr/>
          </p:nvSpPr>
          <p:spPr bwMode="auto">
            <a:xfrm>
              <a:off x="3567999" y="3630886"/>
              <a:ext cx="1800000" cy="18000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44563" fontAlgn="base">
                <a:spcBef>
                  <a:spcPct val="0"/>
                </a:spcBef>
                <a:spcAft>
                  <a:spcPct val="0"/>
                </a:spcAft>
              </a:pPr>
              <a:endParaRPr lang="de-CH" sz="1200">
                <a:latin typeface="Arial" charset="0"/>
              </a:endParaRPr>
            </a:p>
          </p:txBody>
        </p:sp>
        <p:sp>
          <p:nvSpPr>
            <p:cNvPr id="21" name="Ellipse 20">
              <a:extLst>
                <a:ext uri="{FF2B5EF4-FFF2-40B4-BE49-F238E27FC236}">
                  <a16:creationId xmlns:a16="http://schemas.microsoft.com/office/drawing/2014/main" id="{13ED8263-49F5-4716-A6ED-1788066BEC21}"/>
                </a:ext>
              </a:extLst>
            </p:cNvPr>
            <p:cNvSpPr/>
            <p:nvPr/>
          </p:nvSpPr>
          <p:spPr bwMode="auto">
            <a:xfrm>
              <a:off x="4287999" y="4323286"/>
              <a:ext cx="360000" cy="360000"/>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44563" fontAlgn="base">
                <a:spcBef>
                  <a:spcPct val="0"/>
                </a:spcBef>
                <a:spcAft>
                  <a:spcPct val="0"/>
                </a:spcAft>
              </a:pPr>
              <a:endParaRPr lang="de-CH" sz="1200">
                <a:latin typeface="Arial" charset="0"/>
              </a:endParaRPr>
            </a:p>
          </p:txBody>
        </p:sp>
        <p:sp>
          <p:nvSpPr>
            <p:cNvPr id="22" name="Textfeld 21">
              <a:extLst>
                <a:ext uri="{FF2B5EF4-FFF2-40B4-BE49-F238E27FC236}">
                  <a16:creationId xmlns:a16="http://schemas.microsoft.com/office/drawing/2014/main" id="{BB279A40-DF78-4B5A-A45F-8B0FCE5E1E0A}"/>
                </a:ext>
              </a:extLst>
            </p:cNvPr>
            <p:cNvSpPr txBox="1"/>
            <p:nvPr/>
          </p:nvSpPr>
          <p:spPr>
            <a:xfrm>
              <a:off x="5548119" y="5826750"/>
              <a:ext cx="3384376" cy="338554"/>
            </a:xfrm>
            <a:prstGeom prst="rect">
              <a:avLst/>
            </a:prstGeom>
            <a:noFill/>
          </p:spPr>
          <p:txBody>
            <a:bodyPr wrap="square" rtlCol="0">
              <a:spAutoFit/>
            </a:bodyPr>
            <a:lstStyle/>
            <a:p>
              <a:r>
                <a:rPr lang="de-CH" sz="1600" b="1" dirty="0">
                  <a:solidFill>
                    <a:srgbClr val="C00000"/>
                  </a:solidFill>
                </a:rPr>
                <a:t>Am meisten Grenzverletzungen</a:t>
              </a:r>
            </a:p>
          </p:txBody>
        </p:sp>
        <p:sp>
          <p:nvSpPr>
            <p:cNvPr id="23" name="Textfeld 22">
              <a:extLst>
                <a:ext uri="{FF2B5EF4-FFF2-40B4-BE49-F238E27FC236}">
                  <a16:creationId xmlns:a16="http://schemas.microsoft.com/office/drawing/2014/main" id="{3E5A7C13-AEB4-4A4D-987C-405830FA9FF9}"/>
                </a:ext>
              </a:extLst>
            </p:cNvPr>
            <p:cNvSpPr txBox="1"/>
            <p:nvPr/>
          </p:nvSpPr>
          <p:spPr>
            <a:xfrm>
              <a:off x="6052827" y="5054089"/>
              <a:ext cx="4003612" cy="584775"/>
            </a:xfrm>
            <a:prstGeom prst="rect">
              <a:avLst/>
            </a:prstGeom>
            <a:noFill/>
          </p:spPr>
          <p:txBody>
            <a:bodyPr wrap="square" rtlCol="0">
              <a:spAutoFit/>
            </a:bodyPr>
            <a:lstStyle/>
            <a:p>
              <a:r>
                <a:rPr lang="de-CH" sz="1600" dirty="0">
                  <a:solidFill>
                    <a:srgbClr val="002060"/>
                  </a:solidFill>
                </a:rPr>
                <a:t>Unterste und äusserste Hierarchieebene / Tiefer Status</a:t>
              </a:r>
            </a:p>
          </p:txBody>
        </p:sp>
        <p:sp>
          <p:nvSpPr>
            <p:cNvPr id="25" name="Textfeld 24">
              <a:extLst>
                <a:ext uri="{FF2B5EF4-FFF2-40B4-BE49-F238E27FC236}">
                  <a16:creationId xmlns:a16="http://schemas.microsoft.com/office/drawing/2014/main" id="{D5E552C1-BB72-4447-B371-DE5380112D6E}"/>
                </a:ext>
              </a:extLst>
            </p:cNvPr>
            <p:cNvSpPr txBox="1"/>
            <p:nvPr/>
          </p:nvSpPr>
          <p:spPr>
            <a:xfrm>
              <a:off x="6052827" y="4314582"/>
              <a:ext cx="2404700" cy="338554"/>
            </a:xfrm>
            <a:prstGeom prst="rect">
              <a:avLst/>
            </a:prstGeom>
            <a:noFill/>
          </p:spPr>
          <p:txBody>
            <a:bodyPr wrap="square" rtlCol="0">
              <a:spAutoFit/>
            </a:bodyPr>
            <a:lstStyle/>
            <a:p>
              <a:r>
                <a:rPr lang="de-CH" sz="1600" dirty="0">
                  <a:solidFill>
                    <a:srgbClr val="002060"/>
                  </a:solidFill>
                </a:rPr>
                <a:t>Mittlerer Status</a:t>
              </a:r>
            </a:p>
          </p:txBody>
        </p:sp>
        <p:sp>
          <p:nvSpPr>
            <p:cNvPr id="26" name="Textfeld 25">
              <a:extLst>
                <a:ext uri="{FF2B5EF4-FFF2-40B4-BE49-F238E27FC236}">
                  <a16:creationId xmlns:a16="http://schemas.microsoft.com/office/drawing/2014/main" id="{E0E02C31-3C3D-4388-B884-EF99025BA704}"/>
                </a:ext>
              </a:extLst>
            </p:cNvPr>
            <p:cNvSpPr txBox="1"/>
            <p:nvPr/>
          </p:nvSpPr>
          <p:spPr>
            <a:xfrm>
              <a:off x="6052324" y="3602959"/>
              <a:ext cx="2404700" cy="338554"/>
            </a:xfrm>
            <a:prstGeom prst="rect">
              <a:avLst/>
            </a:prstGeom>
            <a:noFill/>
          </p:spPr>
          <p:txBody>
            <a:bodyPr wrap="square" rtlCol="0">
              <a:spAutoFit/>
            </a:bodyPr>
            <a:lstStyle/>
            <a:p>
              <a:r>
                <a:rPr lang="de-CH" sz="1600" dirty="0">
                  <a:solidFill>
                    <a:srgbClr val="002060"/>
                  </a:solidFill>
                </a:rPr>
                <a:t>Höchster Sozialstatus</a:t>
              </a:r>
            </a:p>
          </p:txBody>
        </p:sp>
        <p:cxnSp>
          <p:nvCxnSpPr>
            <p:cNvPr id="27" name="Gerade Verbindung mit Pfeil 26">
              <a:extLst>
                <a:ext uri="{FF2B5EF4-FFF2-40B4-BE49-F238E27FC236}">
                  <a16:creationId xmlns:a16="http://schemas.microsoft.com/office/drawing/2014/main" id="{8A629B9D-5B62-40F6-A81F-897F0B8BA6AA}"/>
                </a:ext>
              </a:extLst>
            </p:cNvPr>
            <p:cNvCxnSpPr>
              <a:cxnSpLocks/>
            </p:cNvCxnSpPr>
            <p:nvPr/>
          </p:nvCxnSpPr>
          <p:spPr bwMode="auto">
            <a:xfrm flipH="1" flipV="1">
              <a:off x="5623383" y="5083157"/>
              <a:ext cx="388875" cy="15248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8" name="Gerade Verbindung mit Pfeil 27">
              <a:extLst>
                <a:ext uri="{FF2B5EF4-FFF2-40B4-BE49-F238E27FC236}">
                  <a16:creationId xmlns:a16="http://schemas.microsoft.com/office/drawing/2014/main" id="{D250DEFE-DB0C-4240-9E0D-F64FD3585067}"/>
                </a:ext>
              </a:extLst>
            </p:cNvPr>
            <p:cNvCxnSpPr>
              <a:stCxn id="22" idx="1"/>
            </p:cNvCxnSpPr>
            <p:nvPr/>
          </p:nvCxnSpPr>
          <p:spPr bwMode="auto">
            <a:xfrm flipH="1" flipV="1">
              <a:off x="5116071" y="5641527"/>
              <a:ext cx="432048" cy="3545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9" name="Gerade Verbindung mit Pfeil 28">
              <a:extLst>
                <a:ext uri="{FF2B5EF4-FFF2-40B4-BE49-F238E27FC236}">
                  <a16:creationId xmlns:a16="http://schemas.microsoft.com/office/drawing/2014/main" id="{672C62BB-9590-4161-BB73-866300B6CFBE}"/>
                </a:ext>
              </a:extLst>
            </p:cNvPr>
            <p:cNvCxnSpPr>
              <a:stCxn id="25" idx="1"/>
              <a:endCxn id="18" idx="6"/>
            </p:cNvCxnSpPr>
            <p:nvPr/>
          </p:nvCxnSpPr>
          <p:spPr bwMode="auto">
            <a:xfrm flipH="1">
              <a:off x="5015681" y="4483860"/>
              <a:ext cx="1037147" cy="4702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0" name="Gerade Verbindung mit Pfeil 29">
              <a:extLst>
                <a:ext uri="{FF2B5EF4-FFF2-40B4-BE49-F238E27FC236}">
                  <a16:creationId xmlns:a16="http://schemas.microsoft.com/office/drawing/2014/main" id="{5F7831CD-EEE0-4F1D-9EAB-F1A673E31281}"/>
                </a:ext>
              </a:extLst>
            </p:cNvPr>
            <p:cNvCxnSpPr>
              <a:cxnSpLocks/>
              <a:stCxn id="26" idx="1"/>
            </p:cNvCxnSpPr>
            <p:nvPr/>
          </p:nvCxnSpPr>
          <p:spPr bwMode="auto">
            <a:xfrm flipH="1">
              <a:off x="4468000" y="3772237"/>
              <a:ext cx="1584325" cy="73922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31" name="Ellipse 30">
            <a:extLst>
              <a:ext uri="{FF2B5EF4-FFF2-40B4-BE49-F238E27FC236}">
                <a16:creationId xmlns:a16="http://schemas.microsoft.com/office/drawing/2014/main" id="{6F3F8444-19DE-4563-9506-B251D635A4BA}"/>
              </a:ext>
            </a:extLst>
          </p:cNvPr>
          <p:cNvSpPr/>
          <p:nvPr/>
        </p:nvSpPr>
        <p:spPr bwMode="auto">
          <a:xfrm>
            <a:off x="721856" y="3738411"/>
            <a:ext cx="2520000" cy="2520000"/>
          </a:xfrm>
          <a:prstGeom prst="ellipse">
            <a:avLst/>
          </a:prstGeom>
          <a:noFill/>
          <a:ln w="28575"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44563" fontAlgn="base">
              <a:spcBef>
                <a:spcPct val="0"/>
              </a:spcBef>
              <a:spcAft>
                <a:spcPct val="0"/>
              </a:spcAft>
            </a:pPr>
            <a:endParaRPr lang="de-CH" sz="1200">
              <a:latin typeface="Arial" charset="0"/>
            </a:endParaRPr>
          </a:p>
        </p:txBody>
      </p:sp>
    </p:spTree>
    <p:extLst>
      <p:ext uri="{BB962C8B-B14F-4D97-AF65-F5344CB8AC3E}">
        <p14:creationId xmlns:p14="http://schemas.microsoft.com/office/powerpoint/2010/main" val="1653112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AFB49D9D-81F4-2D47-A65C-BCD41A25BB1D}" type="slidenum">
              <a:rPr lang="de-DE" smtClean="0"/>
              <a:pPr/>
              <a:t>7</a:t>
            </a:fld>
            <a:endParaRPr lang="de-DE"/>
          </a:p>
        </p:txBody>
      </p:sp>
      <p:sp>
        <p:nvSpPr>
          <p:cNvPr id="8" name="Untertitel 7"/>
          <p:cNvSpPr>
            <a:spLocks noGrp="1"/>
          </p:cNvSpPr>
          <p:nvPr>
            <p:ph type="subTitle" idx="1"/>
          </p:nvPr>
        </p:nvSpPr>
        <p:spPr>
          <a:xfrm>
            <a:off x="1237491" y="1078813"/>
            <a:ext cx="6400800" cy="3776132"/>
          </a:xfrm>
        </p:spPr>
        <p:txBody>
          <a:bodyPr/>
          <a:lstStyle/>
          <a:p>
            <a:pPr algn="l"/>
            <a:r>
              <a:rPr lang="de-DE" sz="2800" dirty="0"/>
              <a:t>Eisberg als Modell für „Ebenen der Gewalt“</a:t>
            </a:r>
          </a:p>
          <a:p>
            <a:pPr algn="l"/>
            <a:endParaRPr lang="de-DE" dirty="0"/>
          </a:p>
        </p:txBody>
      </p:sp>
      <p:grpSp>
        <p:nvGrpSpPr>
          <p:cNvPr id="3" name="Gruppierung 12"/>
          <p:cNvGrpSpPr/>
          <p:nvPr/>
        </p:nvGrpSpPr>
        <p:grpSpPr>
          <a:xfrm>
            <a:off x="3403600" y="2928114"/>
            <a:ext cx="2477344" cy="3083207"/>
            <a:chOff x="3403600" y="2301593"/>
            <a:chExt cx="2477344" cy="3083207"/>
          </a:xfrm>
        </p:grpSpPr>
        <p:sp>
          <p:nvSpPr>
            <p:cNvPr id="9" name="Träne 8"/>
            <p:cNvSpPr/>
            <p:nvPr/>
          </p:nvSpPr>
          <p:spPr>
            <a:xfrm rot="19187659">
              <a:off x="3403600" y="2506133"/>
              <a:ext cx="2404533" cy="2878667"/>
            </a:xfrm>
            <a:prstGeom prst="teardrop">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Träne 9"/>
            <p:cNvSpPr/>
            <p:nvPr/>
          </p:nvSpPr>
          <p:spPr>
            <a:xfrm rot="20789175">
              <a:off x="4333593" y="2301593"/>
              <a:ext cx="822960" cy="822960"/>
            </a:xfrm>
            <a:prstGeom prst="teardrop">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sp>
        <p:sp>
          <p:nvSpPr>
            <p:cNvPr id="11" name="Träne 10"/>
            <p:cNvSpPr/>
            <p:nvPr/>
          </p:nvSpPr>
          <p:spPr>
            <a:xfrm rot="19835336">
              <a:off x="4784116" y="2382424"/>
              <a:ext cx="914400" cy="914400"/>
            </a:xfrm>
            <a:prstGeom prst="teardrop">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Träne 11"/>
            <p:cNvSpPr/>
            <p:nvPr/>
          </p:nvSpPr>
          <p:spPr>
            <a:xfrm>
              <a:off x="5057984" y="2958253"/>
              <a:ext cx="822960" cy="822960"/>
            </a:xfrm>
            <a:prstGeom prst="teardrop">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sp>
      </p:grpSp>
      <p:sp>
        <p:nvSpPr>
          <p:cNvPr id="30" name="Freihandform 29"/>
          <p:cNvSpPr/>
          <p:nvPr/>
        </p:nvSpPr>
        <p:spPr>
          <a:xfrm>
            <a:off x="2370667" y="3666059"/>
            <a:ext cx="4823177" cy="364067"/>
          </a:xfrm>
          <a:custGeom>
            <a:avLst/>
            <a:gdLst>
              <a:gd name="connsiteX0" fmla="*/ 0 w 4823177"/>
              <a:gd name="connsiteY0" fmla="*/ 364067 h 364067"/>
              <a:gd name="connsiteX1" fmla="*/ 287866 w 4823177"/>
              <a:gd name="connsiteY1" fmla="*/ 76200 h 364067"/>
              <a:gd name="connsiteX2" fmla="*/ 541866 w 4823177"/>
              <a:gd name="connsiteY2" fmla="*/ 330200 h 364067"/>
              <a:gd name="connsiteX3" fmla="*/ 863600 w 4823177"/>
              <a:gd name="connsiteY3" fmla="*/ 42333 h 364067"/>
              <a:gd name="connsiteX4" fmla="*/ 1100666 w 4823177"/>
              <a:gd name="connsiteY4" fmla="*/ 313267 h 364067"/>
              <a:gd name="connsiteX5" fmla="*/ 1371600 w 4823177"/>
              <a:gd name="connsiteY5" fmla="*/ 59267 h 364067"/>
              <a:gd name="connsiteX6" fmla="*/ 1744133 w 4823177"/>
              <a:gd name="connsiteY6" fmla="*/ 364067 h 364067"/>
              <a:gd name="connsiteX7" fmla="*/ 2015066 w 4823177"/>
              <a:gd name="connsiteY7" fmla="*/ 59267 h 364067"/>
              <a:gd name="connsiteX8" fmla="*/ 2438400 w 4823177"/>
              <a:gd name="connsiteY8" fmla="*/ 313267 h 364067"/>
              <a:gd name="connsiteX9" fmla="*/ 2675466 w 4823177"/>
              <a:gd name="connsiteY9" fmla="*/ 42333 h 364067"/>
              <a:gd name="connsiteX10" fmla="*/ 3014133 w 4823177"/>
              <a:gd name="connsiteY10" fmla="*/ 262467 h 364067"/>
              <a:gd name="connsiteX11" fmla="*/ 3403600 w 4823177"/>
              <a:gd name="connsiteY11" fmla="*/ 8467 h 364067"/>
              <a:gd name="connsiteX12" fmla="*/ 3674533 w 4823177"/>
              <a:gd name="connsiteY12" fmla="*/ 313267 h 364067"/>
              <a:gd name="connsiteX13" fmla="*/ 4114800 w 4823177"/>
              <a:gd name="connsiteY13" fmla="*/ 76200 h 364067"/>
              <a:gd name="connsiteX14" fmla="*/ 4368800 w 4823177"/>
              <a:gd name="connsiteY14" fmla="*/ 313267 h 364067"/>
              <a:gd name="connsiteX15" fmla="*/ 4758266 w 4823177"/>
              <a:gd name="connsiteY15" fmla="*/ 76200 h 364067"/>
              <a:gd name="connsiteX16" fmla="*/ 4758266 w 4823177"/>
              <a:gd name="connsiteY16" fmla="*/ 25400 h 36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3177" h="364067">
                <a:moveTo>
                  <a:pt x="0" y="364067"/>
                </a:moveTo>
                <a:cubicBezTo>
                  <a:pt x="98777" y="222956"/>
                  <a:pt x="197555" y="81845"/>
                  <a:pt x="287866" y="76200"/>
                </a:cubicBezTo>
                <a:cubicBezTo>
                  <a:pt x="378177" y="70556"/>
                  <a:pt x="445910" y="335845"/>
                  <a:pt x="541866" y="330200"/>
                </a:cubicBezTo>
                <a:cubicBezTo>
                  <a:pt x="637822" y="324556"/>
                  <a:pt x="770467" y="45155"/>
                  <a:pt x="863600" y="42333"/>
                </a:cubicBezTo>
                <a:cubicBezTo>
                  <a:pt x="956733" y="39511"/>
                  <a:pt x="1015999" y="310445"/>
                  <a:pt x="1100666" y="313267"/>
                </a:cubicBezTo>
                <a:cubicBezTo>
                  <a:pt x="1185333" y="316089"/>
                  <a:pt x="1264356" y="50800"/>
                  <a:pt x="1371600" y="59267"/>
                </a:cubicBezTo>
                <a:cubicBezTo>
                  <a:pt x="1478844" y="67734"/>
                  <a:pt x="1636889" y="364067"/>
                  <a:pt x="1744133" y="364067"/>
                </a:cubicBezTo>
                <a:cubicBezTo>
                  <a:pt x="1851377" y="364067"/>
                  <a:pt x="1899355" y="67734"/>
                  <a:pt x="2015066" y="59267"/>
                </a:cubicBezTo>
                <a:cubicBezTo>
                  <a:pt x="2130777" y="50800"/>
                  <a:pt x="2328333" y="316089"/>
                  <a:pt x="2438400" y="313267"/>
                </a:cubicBezTo>
                <a:cubicBezTo>
                  <a:pt x="2548467" y="310445"/>
                  <a:pt x="2579511" y="50800"/>
                  <a:pt x="2675466" y="42333"/>
                </a:cubicBezTo>
                <a:cubicBezTo>
                  <a:pt x="2771421" y="33866"/>
                  <a:pt x="2892777" y="268111"/>
                  <a:pt x="3014133" y="262467"/>
                </a:cubicBezTo>
                <a:cubicBezTo>
                  <a:pt x="3135489" y="256823"/>
                  <a:pt x="3293533" y="0"/>
                  <a:pt x="3403600" y="8467"/>
                </a:cubicBezTo>
                <a:cubicBezTo>
                  <a:pt x="3513667" y="16934"/>
                  <a:pt x="3556000" y="301978"/>
                  <a:pt x="3674533" y="313267"/>
                </a:cubicBezTo>
                <a:cubicBezTo>
                  <a:pt x="3793066" y="324556"/>
                  <a:pt x="3999089" y="76200"/>
                  <a:pt x="4114800" y="76200"/>
                </a:cubicBezTo>
                <a:cubicBezTo>
                  <a:pt x="4230511" y="76200"/>
                  <a:pt x="4261556" y="313267"/>
                  <a:pt x="4368800" y="313267"/>
                </a:cubicBezTo>
                <a:cubicBezTo>
                  <a:pt x="4476044" y="313267"/>
                  <a:pt x="4693355" y="124178"/>
                  <a:pt x="4758266" y="76200"/>
                </a:cubicBezTo>
                <a:cubicBezTo>
                  <a:pt x="4823177" y="28222"/>
                  <a:pt x="4758266" y="25400"/>
                  <a:pt x="4758266" y="25400"/>
                </a:cubicBezTo>
              </a:path>
            </a:pathLst>
          </a:custGeom>
          <a:ln w="38100" cap="rnd" cmpd="sng">
            <a:solidFill>
              <a:srgbClr val="0000FF"/>
            </a:solidFill>
            <a:roun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31" name="Textfeld 30"/>
          <p:cNvSpPr txBox="1"/>
          <p:nvPr/>
        </p:nvSpPr>
        <p:spPr>
          <a:xfrm>
            <a:off x="5266272" y="2843352"/>
            <a:ext cx="2658533" cy="461665"/>
          </a:xfrm>
          <a:prstGeom prst="rect">
            <a:avLst/>
          </a:prstGeom>
          <a:noFill/>
        </p:spPr>
        <p:txBody>
          <a:bodyPr wrap="square" rtlCol="0">
            <a:spAutoFit/>
          </a:bodyPr>
          <a:lstStyle/>
          <a:p>
            <a:r>
              <a:rPr lang="de-DE" sz="2400" b="1" dirty="0">
                <a:solidFill>
                  <a:schemeClr val="accent1">
                    <a:lumMod val="75000"/>
                  </a:schemeClr>
                </a:solidFill>
              </a:rPr>
              <a:t>Physische Gewalt</a:t>
            </a:r>
          </a:p>
        </p:txBody>
      </p:sp>
      <p:sp>
        <p:nvSpPr>
          <p:cNvPr id="32" name="Textfeld 31"/>
          <p:cNvSpPr txBox="1"/>
          <p:nvPr/>
        </p:nvSpPr>
        <p:spPr>
          <a:xfrm>
            <a:off x="5588002" y="4176901"/>
            <a:ext cx="2658533" cy="830997"/>
          </a:xfrm>
          <a:prstGeom prst="rect">
            <a:avLst/>
          </a:prstGeom>
          <a:noFill/>
        </p:spPr>
        <p:txBody>
          <a:bodyPr wrap="square" rtlCol="0">
            <a:spAutoFit/>
          </a:bodyPr>
          <a:lstStyle/>
          <a:p>
            <a:r>
              <a:rPr lang="de-DE" sz="2400" b="1" dirty="0">
                <a:solidFill>
                  <a:schemeClr val="accent1">
                    <a:lumMod val="75000"/>
                  </a:schemeClr>
                </a:solidFill>
              </a:rPr>
              <a:t>Psychische Gewalt</a:t>
            </a:r>
          </a:p>
        </p:txBody>
      </p:sp>
      <p:sp>
        <p:nvSpPr>
          <p:cNvPr id="33" name="Textfeld 32"/>
          <p:cNvSpPr txBox="1"/>
          <p:nvPr/>
        </p:nvSpPr>
        <p:spPr>
          <a:xfrm>
            <a:off x="5063079" y="5407967"/>
            <a:ext cx="2658533" cy="830997"/>
          </a:xfrm>
          <a:prstGeom prst="rect">
            <a:avLst/>
          </a:prstGeom>
          <a:noFill/>
        </p:spPr>
        <p:txBody>
          <a:bodyPr wrap="square" rtlCol="0">
            <a:spAutoFit/>
          </a:bodyPr>
          <a:lstStyle/>
          <a:p>
            <a:r>
              <a:rPr lang="de-DE" sz="2400" b="1" dirty="0">
                <a:solidFill>
                  <a:schemeClr val="accent1">
                    <a:lumMod val="75000"/>
                  </a:schemeClr>
                </a:solidFill>
              </a:rPr>
              <a:t>Strukturelle Gewalt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BB377FCA-4357-A84B-A1C6-7C64DAE99CBD}"/>
              </a:ext>
            </a:extLst>
          </p:cNvPr>
          <p:cNvSpPr>
            <a:spLocks noGrp="1"/>
          </p:cNvSpPr>
          <p:nvPr>
            <p:ph type="sldNum" sz="quarter" idx="12"/>
          </p:nvPr>
        </p:nvSpPr>
        <p:spPr/>
        <p:txBody>
          <a:bodyPr/>
          <a:lstStyle/>
          <a:p>
            <a:pPr>
              <a:defRPr/>
            </a:pPr>
            <a:fld id="{5FFDB0E5-F865-5F43-8345-8A3BD6C6F8EB}" type="slidenum">
              <a:rPr lang="de-CH" altLang="de-DE" smtClean="0"/>
              <a:pPr>
                <a:defRPr/>
              </a:pPr>
              <a:t>8</a:t>
            </a:fld>
            <a:endParaRPr lang="de-CH" altLang="de-DE"/>
          </a:p>
        </p:txBody>
      </p:sp>
      <p:pic>
        <p:nvPicPr>
          <p:cNvPr id="8" name="Grafik 7" descr="Ein Bild, das Text enthält.&#10;&#10;Automatisch generierte Beschreibung">
            <a:extLst>
              <a:ext uri="{FF2B5EF4-FFF2-40B4-BE49-F238E27FC236}">
                <a16:creationId xmlns:a16="http://schemas.microsoft.com/office/drawing/2014/main" id="{E1D55A6F-3009-3545-BC73-0DFD5353445F}"/>
              </a:ext>
            </a:extLst>
          </p:cNvPr>
          <p:cNvPicPr>
            <a:picLocks noChangeAspect="1"/>
          </p:cNvPicPr>
          <p:nvPr/>
        </p:nvPicPr>
        <p:blipFill rotWithShape="1">
          <a:blip r:embed="rId2"/>
          <a:srcRect l="3101" t="650" b="14301"/>
          <a:stretch/>
        </p:blipFill>
        <p:spPr>
          <a:xfrm>
            <a:off x="1483792" y="44624"/>
            <a:ext cx="6256560" cy="6813376"/>
          </a:xfrm>
          <a:prstGeom prst="rect">
            <a:avLst/>
          </a:prstGeom>
        </p:spPr>
      </p:pic>
    </p:spTree>
    <p:extLst>
      <p:ext uri="{BB962C8B-B14F-4D97-AF65-F5344CB8AC3E}">
        <p14:creationId xmlns:p14="http://schemas.microsoft.com/office/powerpoint/2010/main" val="2639722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AFB49D9D-81F4-2D47-A65C-BCD41A25BB1D}" type="slidenum">
              <a:rPr lang="de-DE" smtClean="0"/>
              <a:pPr/>
              <a:t>9</a:t>
            </a:fld>
            <a:endParaRPr lang="de-DE"/>
          </a:p>
        </p:txBody>
      </p:sp>
      <p:sp>
        <p:nvSpPr>
          <p:cNvPr id="17" name="Titel 1"/>
          <p:cNvSpPr txBox="1">
            <a:spLocks/>
          </p:cNvSpPr>
          <p:nvPr/>
        </p:nvSpPr>
        <p:spPr>
          <a:xfrm>
            <a:off x="781050" y="1490285"/>
            <a:ext cx="7772400" cy="1185334"/>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de-DE" sz="4400" b="0" i="0" u="none" strike="noStrike" kern="1200" cap="none" spc="0" normalizeH="0" baseline="0" noProof="0" dirty="0">
                <a:ln>
                  <a:noFill/>
                </a:ln>
                <a:solidFill>
                  <a:schemeClr val="bg1">
                    <a:lumMod val="50000"/>
                  </a:schemeClr>
                </a:solidFill>
                <a:effectLst/>
                <a:uLnTx/>
                <a:uFillTx/>
                <a:latin typeface="+mj-lt"/>
                <a:ea typeface="+mj-ea"/>
                <a:cs typeface="+mj-cs"/>
              </a:rPr>
              <a:t>Friedensförderung an Schulen</a:t>
            </a:r>
          </a:p>
        </p:txBody>
      </p:sp>
      <p:sp>
        <p:nvSpPr>
          <p:cNvPr id="8" name="Titel 7"/>
          <p:cNvSpPr>
            <a:spLocks noGrp="1"/>
          </p:cNvSpPr>
          <p:nvPr>
            <p:ph type="ctrTitle"/>
          </p:nvPr>
        </p:nvSpPr>
        <p:spPr>
          <a:xfrm>
            <a:off x="685800" y="2732245"/>
            <a:ext cx="7638937" cy="3624106"/>
          </a:xfrm>
        </p:spPr>
        <p:txBody>
          <a:bodyPr anchor="t">
            <a:normAutofit fontScale="90000"/>
          </a:bodyPr>
          <a:lstStyle/>
          <a:p>
            <a:pPr algn="l">
              <a:spcAft>
                <a:spcPts val="3600"/>
              </a:spcAft>
            </a:pPr>
            <a:r>
              <a:rPr lang="de-CH" sz="4800" b="1" dirty="0">
                <a:solidFill>
                  <a:schemeClr val="accent1">
                    <a:lumMod val="75000"/>
                  </a:schemeClr>
                </a:solidFill>
              </a:rPr>
              <a:t>Kurzinput</a:t>
            </a:r>
            <a:r>
              <a:rPr lang="de-CH" sz="4800" b="1" dirty="0"/>
              <a:t> </a:t>
            </a:r>
            <a:br>
              <a:rPr lang="de-CH" sz="4800" b="1" dirty="0"/>
            </a:br>
            <a:r>
              <a:rPr lang="de-CH" sz="4800" b="1" dirty="0"/>
              <a:t>Good-Practice-Kriterien schulische Gewaltprävention</a:t>
            </a:r>
            <a:br>
              <a:rPr lang="de-CH" sz="3200" dirty="0"/>
            </a:br>
            <a:br>
              <a:rPr lang="de-CH" sz="3200" dirty="0">
                <a:solidFill>
                  <a:srgbClr val="0000FF"/>
                </a:solidFill>
              </a:rPr>
            </a:br>
            <a:endParaRPr lang="de-CH" dirty="0"/>
          </a:p>
        </p:txBody>
      </p:sp>
    </p:spTree>
    <p:extLst>
      <p:ext uri="{BB962C8B-B14F-4D97-AF65-F5344CB8AC3E}">
        <p14:creationId xmlns:p14="http://schemas.microsoft.com/office/powerpoint/2010/main" val="1735711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AFB49D9D-81F4-2D47-A65C-BCD41A25BB1D}" type="slidenum">
              <a:rPr lang="de-DE" smtClean="0"/>
              <a:pPr/>
              <a:t>10</a:t>
            </a:fld>
            <a:endParaRPr lang="de-DE"/>
          </a:p>
        </p:txBody>
      </p:sp>
      <p:sp>
        <p:nvSpPr>
          <p:cNvPr id="8" name="Untertitel 7"/>
          <p:cNvSpPr>
            <a:spLocks noGrp="1"/>
          </p:cNvSpPr>
          <p:nvPr>
            <p:ph type="subTitle" idx="1"/>
          </p:nvPr>
        </p:nvSpPr>
        <p:spPr>
          <a:xfrm>
            <a:off x="518226" y="2132856"/>
            <a:ext cx="6400800" cy="3312368"/>
          </a:xfrm>
        </p:spPr>
        <p:txBody>
          <a:bodyPr>
            <a:normAutofit/>
          </a:bodyPr>
          <a:lstStyle/>
          <a:p>
            <a:pPr algn="l"/>
            <a:r>
              <a:rPr lang="de-DE" sz="2600" dirty="0"/>
              <a:t>2014 wurden als internationaler Standard der Forschungsergebnisse die folgenden 6 </a:t>
            </a:r>
            <a:r>
              <a:rPr lang="de-DE" sz="2600" dirty="0" err="1"/>
              <a:t>Good</a:t>
            </a:r>
            <a:r>
              <a:rPr lang="de-DE" sz="2600" dirty="0"/>
              <a:t>-Practice-Kriterien für Friedensförderung an Schulen publiziert und von Bund und Kantonen in der Schweiz veröffentlicht:</a:t>
            </a:r>
          </a:p>
          <a:p>
            <a:pPr algn="l"/>
            <a:r>
              <a:rPr lang="de-DE" sz="2600" dirty="0" err="1"/>
              <a:t>JugendundGewalt.ch</a:t>
            </a:r>
            <a:r>
              <a:rPr lang="de-DE" sz="2600" dirty="0"/>
              <a:t>, Präventionsprogramm von Bund, Kantonen und Gemeinden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AFB49D9D-81F4-2D47-A65C-BCD41A25BB1D}" type="slidenum">
              <a:rPr lang="de-DE" smtClean="0"/>
              <a:pPr/>
              <a:t>11</a:t>
            </a:fld>
            <a:endParaRPr lang="de-DE"/>
          </a:p>
        </p:txBody>
      </p:sp>
      <p:sp>
        <p:nvSpPr>
          <p:cNvPr id="8" name="Untertitel 7"/>
          <p:cNvSpPr>
            <a:spLocks noGrp="1"/>
          </p:cNvSpPr>
          <p:nvPr>
            <p:ph type="subTitle" idx="1"/>
          </p:nvPr>
        </p:nvSpPr>
        <p:spPr>
          <a:xfrm>
            <a:off x="395536" y="1862668"/>
            <a:ext cx="8424936" cy="918260"/>
          </a:xfrm>
        </p:spPr>
        <p:txBody>
          <a:bodyPr>
            <a:normAutofit fontScale="92500"/>
          </a:bodyPr>
          <a:lstStyle/>
          <a:p>
            <a:pPr algn="l">
              <a:buClr>
                <a:schemeClr val="accent1">
                  <a:lumMod val="75000"/>
                </a:schemeClr>
              </a:buClr>
            </a:pPr>
            <a:r>
              <a:rPr lang="de-DE" sz="3200" b="1" dirty="0">
                <a:solidFill>
                  <a:schemeClr val="accent1">
                    <a:lumMod val="75000"/>
                  </a:schemeClr>
                </a:solidFill>
              </a:rPr>
              <a:t>1. Gemeinsame Werte entwickeln und leben</a:t>
            </a:r>
          </a:p>
        </p:txBody>
      </p:sp>
      <p:sp>
        <p:nvSpPr>
          <p:cNvPr id="9" name="Textfeld 8"/>
          <p:cNvSpPr txBox="1"/>
          <p:nvPr/>
        </p:nvSpPr>
        <p:spPr>
          <a:xfrm>
            <a:off x="1390550" y="1191571"/>
            <a:ext cx="6405783" cy="461665"/>
          </a:xfrm>
          <a:prstGeom prst="rect">
            <a:avLst/>
          </a:prstGeom>
          <a:noFill/>
        </p:spPr>
        <p:txBody>
          <a:bodyPr wrap="square" rtlCol="0">
            <a:spAutoFit/>
          </a:bodyPr>
          <a:lstStyle/>
          <a:p>
            <a:r>
              <a:rPr lang="de-CH" sz="2400" dirty="0" err="1">
                <a:solidFill>
                  <a:schemeClr val="tx1">
                    <a:lumMod val="50000"/>
                    <a:lumOff val="50000"/>
                  </a:schemeClr>
                </a:solidFill>
              </a:rPr>
              <a:t>Good-practice-Kriterien</a:t>
            </a:r>
            <a:r>
              <a:rPr lang="de-CH" sz="2400" dirty="0">
                <a:solidFill>
                  <a:schemeClr val="tx1">
                    <a:lumMod val="50000"/>
                    <a:lumOff val="50000"/>
                  </a:schemeClr>
                </a:solidFill>
              </a:rPr>
              <a:t> im Bereich Schule</a:t>
            </a:r>
          </a:p>
        </p:txBody>
      </p:sp>
      <p:sp>
        <p:nvSpPr>
          <p:cNvPr id="10" name="Textfeld 9"/>
          <p:cNvSpPr txBox="1"/>
          <p:nvPr/>
        </p:nvSpPr>
        <p:spPr>
          <a:xfrm>
            <a:off x="611560" y="3152031"/>
            <a:ext cx="7160840" cy="3416320"/>
          </a:xfrm>
          <a:prstGeom prst="rect">
            <a:avLst/>
          </a:prstGeom>
          <a:noFill/>
        </p:spPr>
        <p:txBody>
          <a:bodyPr wrap="square" rtlCol="0">
            <a:spAutoFit/>
          </a:bodyPr>
          <a:lstStyle/>
          <a:p>
            <a:pPr indent="-514350"/>
            <a:r>
              <a:rPr lang="de-DE" b="1" dirty="0" err="1">
                <a:solidFill>
                  <a:schemeClr val="tx1">
                    <a:lumMod val="50000"/>
                    <a:lumOff val="50000"/>
                  </a:schemeClr>
                </a:solidFill>
              </a:rPr>
              <a:t>Prosoziale</a:t>
            </a:r>
            <a:r>
              <a:rPr lang="de-DE" b="1" dirty="0">
                <a:solidFill>
                  <a:schemeClr val="tx1">
                    <a:lumMod val="50000"/>
                    <a:lumOff val="50000"/>
                  </a:schemeClr>
                </a:solidFill>
              </a:rPr>
              <a:t> und gemeinsam entwickelte Werthaltungen der gesamten Schule (Schülerinnen und Schüler, Schulleitung, Lehrpersonen, Schulsozialarbeit, Mittagstischleitung, Schulhauswartung, etc. </a:t>
            </a:r>
            <a:r>
              <a:rPr lang="de-DE" b="1" i="1" dirty="0">
                <a:solidFill>
                  <a:schemeClr val="tx1">
                    <a:lumMod val="50000"/>
                    <a:lumOff val="50000"/>
                  </a:schemeClr>
                </a:solidFill>
              </a:rPr>
              <a:t>und </a:t>
            </a:r>
            <a:r>
              <a:rPr lang="de-DE" b="1" dirty="0">
                <a:solidFill>
                  <a:schemeClr val="tx1">
                    <a:lumMod val="50000"/>
                    <a:lumOff val="50000"/>
                  </a:schemeClr>
                </a:solidFill>
              </a:rPr>
              <a:t>Eltern)</a:t>
            </a:r>
          </a:p>
          <a:p>
            <a:pPr indent="-514350"/>
            <a:endParaRPr lang="de-DE" b="1" dirty="0">
              <a:solidFill>
                <a:schemeClr val="tx1">
                  <a:lumMod val="50000"/>
                  <a:lumOff val="50000"/>
                </a:schemeClr>
              </a:solidFill>
            </a:endParaRPr>
          </a:p>
          <a:p>
            <a:pPr indent="-514350">
              <a:buFontTx/>
              <a:buChar char="-"/>
            </a:pPr>
            <a:r>
              <a:rPr lang="de-DE" b="1" dirty="0">
                <a:solidFill>
                  <a:schemeClr val="tx1">
                    <a:lumMod val="50000"/>
                    <a:lumOff val="50000"/>
                  </a:schemeClr>
                </a:solidFill>
              </a:rPr>
              <a:t>Alle an der Erarbeitung von Werten beteiligen</a:t>
            </a:r>
          </a:p>
          <a:p>
            <a:pPr indent="-514350">
              <a:buFontTx/>
              <a:buChar char="-"/>
            </a:pPr>
            <a:r>
              <a:rPr lang="de-DE" b="1" dirty="0">
                <a:solidFill>
                  <a:schemeClr val="tx1">
                    <a:lumMod val="50000"/>
                    <a:lumOff val="50000"/>
                  </a:schemeClr>
                </a:solidFill>
              </a:rPr>
              <a:t>Informations- und Diskussionsmöglichkeiten bieten</a:t>
            </a:r>
          </a:p>
          <a:p>
            <a:pPr marL="540000" indent="-514350">
              <a:buFontTx/>
              <a:buChar char="-"/>
            </a:pPr>
            <a:r>
              <a:rPr lang="de-DE" b="1" dirty="0">
                <a:solidFill>
                  <a:schemeClr val="tx1">
                    <a:lumMod val="50000"/>
                    <a:lumOff val="50000"/>
                  </a:schemeClr>
                </a:solidFill>
              </a:rPr>
              <a:t>„Verhalten“ und „Einstellung“ im Schulprogramm integrieren</a:t>
            </a:r>
          </a:p>
          <a:p>
            <a:pPr marL="540000" indent="-514350">
              <a:buFontTx/>
              <a:buChar char="-"/>
            </a:pPr>
            <a:r>
              <a:rPr lang="de-DE" b="1" dirty="0">
                <a:solidFill>
                  <a:schemeClr val="tx1">
                    <a:lumMod val="50000"/>
                    <a:lumOff val="50000"/>
                  </a:schemeClr>
                </a:solidFill>
              </a:rPr>
              <a:t>Reflektion durch Information, Diskussionen, Rollenspiele, Theater, Gruppenarbeiten, etc. </a:t>
            </a:r>
          </a:p>
          <a:p>
            <a:pPr indent="-514350">
              <a:buFontTx/>
              <a:buChar char="-"/>
            </a:pPr>
            <a:endParaRPr lang="de-DE" b="1" dirty="0">
              <a:solidFill>
                <a:schemeClr val="tx1">
                  <a:lumMod val="50000"/>
                  <a:lumOff val="50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AFB49D9D-81F4-2D47-A65C-BCD41A25BB1D}" type="slidenum">
              <a:rPr lang="de-DE" smtClean="0"/>
              <a:pPr/>
              <a:t>12</a:t>
            </a:fld>
            <a:endParaRPr lang="de-DE"/>
          </a:p>
        </p:txBody>
      </p:sp>
      <p:sp>
        <p:nvSpPr>
          <p:cNvPr id="8" name="Untertitel 7"/>
          <p:cNvSpPr>
            <a:spLocks noGrp="1"/>
          </p:cNvSpPr>
          <p:nvPr>
            <p:ph type="subTitle" idx="1"/>
          </p:nvPr>
        </p:nvSpPr>
        <p:spPr>
          <a:xfrm>
            <a:off x="323528" y="1862668"/>
            <a:ext cx="8424936" cy="1261558"/>
          </a:xfrm>
        </p:spPr>
        <p:txBody>
          <a:bodyPr>
            <a:normAutofit/>
          </a:bodyPr>
          <a:lstStyle/>
          <a:p>
            <a:pPr algn="l">
              <a:buClr>
                <a:schemeClr val="accent1">
                  <a:lumMod val="75000"/>
                </a:schemeClr>
              </a:buClr>
            </a:pPr>
            <a:r>
              <a:rPr lang="de-DE" sz="3000" b="1" dirty="0">
                <a:solidFill>
                  <a:schemeClr val="accent1">
                    <a:lumMod val="75000"/>
                  </a:schemeClr>
                </a:solidFill>
              </a:rPr>
              <a:t>2. Kontinuität der Präventionsarbeit gewährleisten</a:t>
            </a:r>
          </a:p>
        </p:txBody>
      </p:sp>
      <p:sp>
        <p:nvSpPr>
          <p:cNvPr id="9" name="Textfeld 8"/>
          <p:cNvSpPr txBox="1"/>
          <p:nvPr/>
        </p:nvSpPr>
        <p:spPr>
          <a:xfrm>
            <a:off x="1390550" y="1191571"/>
            <a:ext cx="6405783" cy="461665"/>
          </a:xfrm>
          <a:prstGeom prst="rect">
            <a:avLst/>
          </a:prstGeom>
          <a:noFill/>
        </p:spPr>
        <p:txBody>
          <a:bodyPr wrap="square" rtlCol="0">
            <a:spAutoFit/>
          </a:bodyPr>
          <a:lstStyle/>
          <a:p>
            <a:r>
              <a:rPr lang="de-CH" sz="2400" dirty="0" err="1">
                <a:solidFill>
                  <a:schemeClr val="tx1">
                    <a:lumMod val="50000"/>
                    <a:lumOff val="50000"/>
                  </a:schemeClr>
                </a:solidFill>
              </a:rPr>
              <a:t>Good-practice-Kriterien</a:t>
            </a:r>
            <a:r>
              <a:rPr lang="de-CH" sz="2400" dirty="0">
                <a:solidFill>
                  <a:schemeClr val="tx1">
                    <a:lumMod val="50000"/>
                    <a:lumOff val="50000"/>
                  </a:schemeClr>
                </a:solidFill>
              </a:rPr>
              <a:t> im Bereich Schule</a:t>
            </a:r>
          </a:p>
        </p:txBody>
      </p:sp>
      <p:sp>
        <p:nvSpPr>
          <p:cNvPr id="10" name="Textfeld 9"/>
          <p:cNvSpPr txBox="1"/>
          <p:nvPr/>
        </p:nvSpPr>
        <p:spPr>
          <a:xfrm>
            <a:off x="539552" y="3152031"/>
            <a:ext cx="7560840" cy="2862323"/>
          </a:xfrm>
          <a:prstGeom prst="rect">
            <a:avLst/>
          </a:prstGeom>
          <a:noFill/>
        </p:spPr>
        <p:txBody>
          <a:bodyPr wrap="square" rtlCol="0">
            <a:spAutoFit/>
          </a:bodyPr>
          <a:lstStyle/>
          <a:p>
            <a:pPr indent="-514350"/>
            <a:r>
              <a:rPr lang="de-DE" b="1" dirty="0">
                <a:solidFill>
                  <a:schemeClr val="tx1">
                    <a:lumMod val="50000"/>
                    <a:lumOff val="50000"/>
                  </a:schemeClr>
                </a:solidFill>
              </a:rPr>
              <a:t>Präventionsangebote dauerhaft und mit </a:t>
            </a:r>
            <a:r>
              <a:rPr lang="de-DE" b="1" dirty="0" err="1">
                <a:solidFill>
                  <a:schemeClr val="tx1">
                    <a:lumMod val="50000"/>
                    <a:lumOff val="50000"/>
                  </a:schemeClr>
                </a:solidFill>
              </a:rPr>
              <a:t>regelmässiger</a:t>
            </a:r>
            <a:r>
              <a:rPr lang="de-DE" b="1" dirty="0">
                <a:solidFill>
                  <a:schemeClr val="tx1">
                    <a:lumMod val="50000"/>
                    <a:lumOff val="50000"/>
                  </a:schemeClr>
                </a:solidFill>
              </a:rPr>
              <a:t> Wiederholung in Schulprogramm einbetten</a:t>
            </a:r>
          </a:p>
          <a:p>
            <a:pPr indent="-514350"/>
            <a:endParaRPr lang="de-DE" b="1" dirty="0">
              <a:solidFill>
                <a:schemeClr val="tx1">
                  <a:lumMod val="50000"/>
                  <a:lumOff val="50000"/>
                </a:schemeClr>
              </a:solidFill>
            </a:endParaRPr>
          </a:p>
          <a:p>
            <a:pPr indent="-514350">
              <a:buFontTx/>
              <a:buChar char="-"/>
            </a:pPr>
            <a:r>
              <a:rPr lang="de-DE" b="1" dirty="0">
                <a:solidFill>
                  <a:schemeClr val="tx1">
                    <a:lumMod val="50000"/>
                    <a:lumOff val="50000"/>
                  </a:schemeClr>
                </a:solidFill>
              </a:rPr>
              <a:t>Idealerweise fester Bestandteil des Schulprogramms</a:t>
            </a:r>
          </a:p>
          <a:p>
            <a:pPr indent="-514350">
              <a:buFontTx/>
              <a:buChar char="-"/>
            </a:pPr>
            <a:r>
              <a:rPr lang="de-DE" b="1" dirty="0">
                <a:solidFill>
                  <a:schemeClr val="tx1">
                    <a:lumMod val="50000"/>
                    <a:lumOff val="50000"/>
                  </a:schemeClr>
                </a:solidFill>
              </a:rPr>
              <a:t>In bestehende Lektionen integrieren</a:t>
            </a:r>
          </a:p>
          <a:p>
            <a:pPr marL="540000" indent="-514350">
              <a:buFontTx/>
              <a:buChar char="-"/>
            </a:pPr>
            <a:r>
              <a:rPr lang="de-DE" b="1" dirty="0">
                <a:solidFill>
                  <a:schemeClr val="tx1">
                    <a:lumMod val="50000"/>
                    <a:lumOff val="50000"/>
                  </a:schemeClr>
                </a:solidFill>
              </a:rPr>
              <a:t>Gewaltprävention auch an Elternabenden </a:t>
            </a:r>
            <a:r>
              <a:rPr lang="de-DE" b="1" dirty="0" err="1">
                <a:solidFill>
                  <a:schemeClr val="tx1">
                    <a:lumMod val="50000"/>
                    <a:lumOff val="50000"/>
                  </a:schemeClr>
                </a:solidFill>
              </a:rPr>
              <a:t>regelmässig</a:t>
            </a:r>
            <a:r>
              <a:rPr lang="de-DE" b="1" dirty="0">
                <a:solidFill>
                  <a:schemeClr val="tx1">
                    <a:lumMod val="50000"/>
                    <a:lumOff val="50000"/>
                  </a:schemeClr>
                </a:solidFill>
              </a:rPr>
              <a:t> thematisieren</a:t>
            </a:r>
          </a:p>
          <a:p>
            <a:pPr marL="540000" indent="-514350">
              <a:buFontTx/>
              <a:buChar char="-"/>
            </a:pPr>
            <a:r>
              <a:rPr lang="de-DE" b="1" dirty="0">
                <a:solidFill>
                  <a:schemeClr val="tx1">
                    <a:lumMod val="50000"/>
                    <a:lumOff val="50000"/>
                  </a:schemeClr>
                </a:solidFill>
              </a:rPr>
              <a:t>Dabei soll der Aufwand den zur Verfügung gestellten Ressourcen entsprechen (Motivation der Beteiligten) </a:t>
            </a:r>
          </a:p>
          <a:p>
            <a:pPr indent="-514350">
              <a:buFontTx/>
              <a:buChar char="-"/>
            </a:pPr>
            <a:endParaRPr lang="de-DE" b="1" dirty="0">
              <a:solidFill>
                <a:schemeClr val="tx1">
                  <a:lumMod val="50000"/>
                  <a:lumOff val="50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AFB49D9D-81F4-2D47-A65C-BCD41A25BB1D}" type="slidenum">
              <a:rPr lang="de-DE" smtClean="0"/>
              <a:pPr/>
              <a:t>13</a:t>
            </a:fld>
            <a:endParaRPr lang="de-DE"/>
          </a:p>
        </p:txBody>
      </p:sp>
      <p:sp>
        <p:nvSpPr>
          <p:cNvPr id="8" name="Untertitel 7"/>
          <p:cNvSpPr>
            <a:spLocks noGrp="1"/>
          </p:cNvSpPr>
          <p:nvPr>
            <p:ph type="subTitle" idx="1"/>
          </p:nvPr>
        </p:nvSpPr>
        <p:spPr>
          <a:xfrm>
            <a:off x="395536" y="1862668"/>
            <a:ext cx="8210336" cy="1261558"/>
          </a:xfrm>
        </p:spPr>
        <p:txBody>
          <a:bodyPr>
            <a:noAutofit/>
          </a:bodyPr>
          <a:lstStyle/>
          <a:p>
            <a:pPr algn="l">
              <a:buClr>
                <a:schemeClr val="accent1">
                  <a:lumMod val="75000"/>
                </a:schemeClr>
              </a:buClr>
            </a:pPr>
            <a:r>
              <a:rPr lang="de-DE" sz="3000" b="1" dirty="0">
                <a:solidFill>
                  <a:schemeClr val="accent1">
                    <a:lumMod val="75000"/>
                  </a:schemeClr>
                </a:solidFill>
              </a:rPr>
              <a:t>3. Sozialraumorientierung der Präventionsangebote sicherstellen</a:t>
            </a:r>
          </a:p>
        </p:txBody>
      </p:sp>
      <p:sp>
        <p:nvSpPr>
          <p:cNvPr id="9" name="Textfeld 8"/>
          <p:cNvSpPr txBox="1"/>
          <p:nvPr/>
        </p:nvSpPr>
        <p:spPr>
          <a:xfrm>
            <a:off x="1390550" y="1191571"/>
            <a:ext cx="6405783" cy="461665"/>
          </a:xfrm>
          <a:prstGeom prst="rect">
            <a:avLst/>
          </a:prstGeom>
          <a:noFill/>
        </p:spPr>
        <p:txBody>
          <a:bodyPr wrap="square" rtlCol="0">
            <a:spAutoFit/>
          </a:bodyPr>
          <a:lstStyle/>
          <a:p>
            <a:r>
              <a:rPr lang="de-CH" sz="2400" dirty="0" err="1">
                <a:solidFill>
                  <a:schemeClr val="tx1">
                    <a:lumMod val="50000"/>
                    <a:lumOff val="50000"/>
                  </a:schemeClr>
                </a:solidFill>
              </a:rPr>
              <a:t>Good-practice-Kriterien</a:t>
            </a:r>
            <a:r>
              <a:rPr lang="de-CH" sz="2400" dirty="0">
                <a:solidFill>
                  <a:schemeClr val="tx1">
                    <a:lumMod val="50000"/>
                    <a:lumOff val="50000"/>
                  </a:schemeClr>
                </a:solidFill>
              </a:rPr>
              <a:t> im Bereich Schule</a:t>
            </a:r>
          </a:p>
        </p:txBody>
      </p:sp>
      <p:sp>
        <p:nvSpPr>
          <p:cNvPr id="10" name="Textfeld 9"/>
          <p:cNvSpPr txBox="1"/>
          <p:nvPr/>
        </p:nvSpPr>
        <p:spPr>
          <a:xfrm>
            <a:off x="683568" y="3282427"/>
            <a:ext cx="7612674" cy="2308324"/>
          </a:xfrm>
          <a:prstGeom prst="rect">
            <a:avLst/>
          </a:prstGeom>
          <a:noFill/>
        </p:spPr>
        <p:txBody>
          <a:bodyPr wrap="square" rtlCol="0">
            <a:spAutoFit/>
          </a:bodyPr>
          <a:lstStyle/>
          <a:p>
            <a:pPr indent="-514350"/>
            <a:r>
              <a:rPr lang="de-DE" b="1" dirty="0">
                <a:solidFill>
                  <a:schemeClr val="tx1">
                    <a:lumMod val="50000"/>
                    <a:lumOff val="50000"/>
                  </a:schemeClr>
                </a:solidFill>
              </a:rPr>
              <a:t>Der Einbezug der unterschiedlichen sozialen Gruppen und Akteure ist ein wichtiges Element der Gewaltprävention. </a:t>
            </a:r>
          </a:p>
          <a:p>
            <a:pPr indent="-514350"/>
            <a:endParaRPr lang="de-DE" b="1" dirty="0">
              <a:solidFill>
                <a:schemeClr val="tx1">
                  <a:lumMod val="50000"/>
                  <a:lumOff val="50000"/>
                </a:schemeClr>
              </a:solidFill>
            </a:endParaRPr>
          </a:p>
          <a:p>
            <a:pPr marL="540000" indent="-514350">
              <a:buFontTx/>
              <a:buChar char="-"/>
            </a:pPr>
            <a:r>
              <a:rPr lang="de-DE" b="1" dirty="0">
                <a:solidFill>
                  <a:schemeClr val="tx1">
                    <a:lumMod val="50000"/>
                    <a:lumOff val="50000"/>
                  </a:schemeClr>
                </a:solidFill>
              </a:rPr>
              <a:t>Auseinandersetzung der Lehrpersonen und anderen Mitarbeitenden der Schule fördern</a:t>
            </a:r>
          </a:p>
          <a:p>
            <a:pPr marL="540000" indent="-514350">
              <a:buFontTx/>
              <a:buChar char="-"/>
            </a:pPr>
            <a:r>
              <a:rPr lang="de-DE" b="1" dirty="0">
                <a:solidFill>
                  <a:schemeClr val="tx1">
                    <a:lumMod val="50000"/>
                    <a:lumOff val="50000"/>
                  </a:schemeClr>
                </a:solidFill>
              </a:rPr>
              <a:t>Eltern einbeziehen</a:t>
            </a:r>
          </a:p>
          <a:p>
            <a:pPr marL="540000" indent="-514350">
              <a:buFontTx/>
              <a:buChar char="-"/>
            </a:pPr>
            <a:r>
              <a:rPr lang="de-DE" b="1" dirty="0">
                <a:solidFill>
                  <a:schemeClr val="tx1">
                    <a:lumMod val="50000"/>
                    <a:lumOff val="50000"/>
                  </a:schemeClr>
                </a:solidFill>
              </a:rPr>
              <a:t>Peers einbeziehen</a:t>
            </a:r>
          </a:p>
          <a:p>
            <a:pPr indent="-514350">
              <a:buFontTx/>
              <a:buChar char="-"/>
            </a:pPr>
            <a:endParaRPr lang="de-DE" b="1" dirty="0">
              <a:solidFill>
                <a:schemeClr val="tx1">
                  <a:lumMod val="50000"/>
                  <a:lumOff val="50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AFB49D9D-81F4-2D47-A65C-BCD41A25BB1D}" type="slidenum">
              <a:rPr lang="de-DE" smtClean="0"/>
              <a:pPr/>
              <a:t>14</a:t>
            </a:fld>
            <a:endParaRPr lang="de-DE"/>
          </a:p>
        </p:txBody>
      </p:sp>
      <p:sp>
        <p:nvSpPr>
          <p:cNvPr id="8" name="Untertitel 7"/>
          <p:cNvSpPr>
            <a:spLocks noGrp="1"/>
          </p:cNvSpPr>
          <p:nvPr>
            <p:ph type="subTitle" idx="1"/>
          </p:nvPr>
        </p:nvSpPr>
        <p:spPr>
          <a:xfrm>
            <a:off x="467544" y="1862668"/>
            <a:ext cx="8064896" cy="1261558"/>
          </a:xfrm>
        </p:spPr>
        <p:txBody>
          <a:bodyPr>
            <a:normAutofit/>
          </a:bodyPr>
          <a:lstStyle/>
          <a:p>
            <a:pPr algn="l"/>
            <a:r>
              <a:rPr lang="de-DE" sz="3000" b="1" dirty="0">
                <a:solidFill>
                  <a:schemeClr val="accent1">
                    <a:lumMod val="75000"/>
                  </a:schemeClr>
                </a:solidFill>
              </a:rPr>
              <a:t>4. Kompetenzen</a:t>
            </a:r>
            <a:r>
              <a:rPr lang="de-DE" b="1" dirty="0">
                <a:solidFill>
                  <a:srgbClr val="3366FF"/>
                </a:solidFill>
              </a:rPr>
              <a:t> </a:t>
            </a:r>
            <a:r>
              <a:rPr lang="de-DE" sz="3000" b="1" dirty="0">
                <a:solidFill>
                  <a:schemeClr val="accent1">
                    <a:lumMod val="75000"/>
                  </a:schemeClr>
                </a:solidFill>
              </a:rPr>
              <a:t>der Lehrkräfte weiterentwickeln</a:t>
            </a:r>
          </a:p>
        </p:txBody>
      </p:sp>
      <p:sp>
        <p:nvSpPr>
          <p:cNvPr id="9" name="Textfeld 8"/>
          <p:cNvSpPr txBox="1"/>
          <p:nvPr/>
        </p:nvSpPr>
        <p:spPr>
          <a:xfrm>
            <a:off x="1390550" y="1191571"/>
            <a:ext cx="6405783" cy="461665"/>
          </a:xfrm>
          <a:prstGeom prst="rect">
            <a:avLst/>
          </a:prstGeom>
          <a:noFill/>
        </p:spPr>
        <p:txBody>
          <a:bodyPr wrap="square" rtlCol="0">
            <a:spAutoFit/>
          </a:bodyPr>
          <a:lstStyle/>
          <a:p>
            <a:r>
              <a:rPr lang="de-CH" sz="2400" dirty="0" err="1">
                <a:solidFill>
                  <a:schemeClr val="tx1">
                    <a:lumMod val="50000"/>
                    <a:lumOff val="50000"/>
                  </a:schemeClr>
                </a:solidFill>
              </a:rPr>
              <a:t>Good-practice-Kriterien</a:t>
            </a:r>
            <a:r>
              <a:rPr lang="de-CH" sz="2400" dirty="0">
                <a:solidFill>
                  <a:schemeClr val="tx1">
                    <a:lumMod val="50000"/>
                    <a:lumOff val="50000"/>
                  </a:schemeClr>
                </a:solidFill>
              </a:rPr>
              <a:t> im Bereich Schule</a:t>
            </a:r>
          </a:p>
        </p:txBody>
      </p:sp>
      <p:sp>
        <p:nvSpPr>
          <p:cNvPr id="10" name="Textfeld 9"/>
          <p:cNvSpPr txBox="1"/>
          <p:nvPr/>
        </p:nvSpPr>
        <p:spPr>
          <a:xfrm>
            <a:off x="467544" y="3152031"/>
            <a:ext cx="7304856" cy="2031325"/>
          </a:xfrm>
          <a:prstGeom prst="rect">
            <a:avLst/>
          </a:prstGeom>
          <a:noFill/>
        </p:spPr>
        <p:txBody>
          <a:bodyPr wrap="square" rtlCol="0">
            <a:spAutoFit/>
          </a:bodyPr>
          <a:lstStyle/>
          <a:p>
            <a:pPr indent="-514350"/>
            <a:r>
              <a:rPr lang="de-DE" b="1" dirty="0">
                <a:solidFill>
                  <a:schemeClr val="tx1">
                    <a:lumMod val="50000"/>
                    <a:lumOff val="50000"/>
                  </a:schemeClr>
                </a:solidFill>
              </a:rPr>
              <a:t>Lehrpersonen dabei unterstützen, Gewaltsituationen resp. erste Anzeichen zu erkennen, darüber zu reden und ihre Eskalation möglichst zu verhindern.</a:t>
            </a:r>
          </a:p>
          <a:p>
            <a:pPr indent="-514350"/>
            <a:endParaRPr lang="de-DE" b="1" dirty="0">
              <a:solidFill>
                <a:schemeClr val="tx1">
                  <a:lumMod val="50000"/>
                  <a:lumOff val="50000"/>
                </a:schemeClr>
              </a:solidFill>
            </a:endParaRPr>
          </a:p>
          <a:p>
            <a:pPr marL="540000" indent="-514350">
              <a:buFontTx/>
              <a:buChar char="-"/>
            </a:pPr>
            <a:r>
              <a:rPr lang="de-DE" b="1" dirty="0">
                <a:solidFill>
                  <a:schemeClr val="tx1">
                    <a:lumMod val="50000"/>
                    <a:lumOff val="50000"/>
                  </a:schemeClr>
                </a:solidFill>
              </a:rPr>
              <a:t>Kompetenzen der Lehrpersonen und anderen Mitarbeitenden der Schule fördern</a:t>
            </a:r>
          </a:p>
          <a:p>
            <a:pPr marL="540000" indent="-514350">
              <a:buFontTx/>
              <a:buChar char="-"/>
            </a:pPr>
            <a:r>
              <a:rPr lang="de-DE" b="1" dirty="0">
                <a:solidFill>
                  <a:schemeClr val="tx1">
                    <a:lumMod val="50000"/>
                    <a:lumOff val="50000"/>
                  </a:schemeClr>
                </a:solidFill>
              </a:rPr>
              <a:t>Gegenseitige Unterstützung der Lehrpersonen fördern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AFB49D9D-81F4-2D47-A65C-BCD41A25BB1D}" type="slidenum">
              <a:rPr lang="de-DE" smtClean="0"/>
              <a:pPr/>
              <a:t>15</a:t>
            </a:fld>
            <a:endParaRPr lang="de-DE"/>
          </a:p>
        </p:txBody>
      </p:sp>
      <p:sp>
        <p:nvSpPr>
          <p:cNvPr id="8" name="Untertitel 7"/>
          <p:cNvSpPr>
            <a:spLocks noGrp="1"/>
          </p:cNvSpPr>
          <p:nvPr>
            <p:ph type="subTitle" idx="1"/>
          </p:nvPr>
        </p:nvSpPr>
        <p:spPr>
          <a:xfrm>
            <a:off x="395536" y="1862668"/>
            <a:ext cx="7376864" cy="1261558"/>
          </a:xfrm>
        </p:spPr>
        <p:txBody>
          <a:bodyPr>
            <a:normAutofit/>
          </a:bodyPr>
          <a:lstStyle/>
          <a:p>
            <a:pPr algn="l"/>
            <a:r>
              <a:rPr lang="de-DE" sz="3000" b="1" dirty="0">
                <a:solidFill>
                  <a:schemeClr val="accent1">
                    <a:lumMod val="75000"/>
                  </a:schemeClr>
                </a:solidFill>
              </a:rPr>
              <a:t>5. Prosoziales Verhalten der Peers und der Zuschauenden fördern</a:t>
            </a:r>
          </a:p>
        </p:txBody>
      </p:sp>
      <p:sp>
        <p:nvSpPr>
          <p:cNvPr id="9" name="Textfeld 8"/>
          <p:cNvSpPr txBox="1"/>
          <p:nvPr/>
        </p:nvSpPr>
        <p:spPr>
          <a:xfrm>
            <a:off x="1390550" y="1191571"/>
            <a:ext cx="6405783" cy="461665"/>
          </a:xfrm>
          <a:prstGeom prst="rect">
            <a:avLst/>
          </a:prstGeom>
          <a:noFill/>
        </p:spPr>
        <p:txBody>
          <a:bodyPr wrap="square" rtlCol="0">
            <a:spAutoFit/>
          </a:bodyPr>
          <a:lstStyle/>
          <a:p>
            <a:r>
              <a:rPr lang="de-CH" sz="2400" dirty="0" err="1">
                <a:solidFill>
                  <a:schemeClr val="tx1">
                    <a:lumMod val="50000"/>
                    <a:lumOff val="50000"/>
                  </a:schemeClr>
                </a:solidFill>
              </a:rPr>
              <a:t>Good-practice-Kriterien</a:t>
            </a:r>
            <a:r>
              <a:rPr lang="de-CH" sz="2400" dirty="0">
                <a:solidFill>
                  <a:schemeClr val="tx1">
                    <a:lumMod val="50000"/>
                    <a:lumOff val="50000"/>
                  </a:schemeClr>
                </a:solidFill>
              </a:rPr>
              <a:t> im Bereich Schule</a:t>
            </a:r>
          </a:p>
        </p:txBody>
      </p:sp>
      <p:sp>
        <p:nvSpPr>
          <p:cNvPr id="10" name="Textfeld 9"/>
          <p:cNvSpPr txBox="1"/>
          <p:nvPr/>
        </p:nvSpPr>
        <p:spPr>
          <a:xfrm>
            <a:off x="395536" y="3152031"/>
            <a:ext cx="7920880" cy="2585323"/>
          </a:xfrm>
          <a:prstGeom prst="rect">
            <a:avLst/>
          </a:prstGeom>
          <a:noFill/>
        </p:spPr>
        <p:txBody>
          <a:bodyPr wrap="square" rtlCol="0">
            <a:spAutoFit/>
          </a:bodyPr>
          <a:lstStyle/>
          <a:p>
            <a:pPr indent="-514350"/>
            <a:r>
              <a:rPr lang="de-CH" b="1" dirty="0">
                <a:solidFill>
                  <a:schemeClr val="tx1">
                    <a:lumMod val="50000"/>
                    <a:lumOff val="50000"/>
                  </a:schemeClr>
                </a:solidFill>
              </a:rPr>
              <a:t>Das Verhalten von Zuschauenden ist für die Förderung oder Hemmung von gewalttätigem Verhalten in der Schule entscheidend. Präventionsangebote sollten deshalb das </a:t>
            </a:r>
            <a:r>
              <a:rPr lang="de-CH" b="1" dirty="0" err="1">
                <a:solidFill>
                  <a:schemeClr val="tx1">
                    <a:lumMod val="50000"/>
                    <a:lumOff val="50000"/>
                  </a:schemeClr>
                </a:solidFill>
              </a:rPr>
              <a:t>prosoziale</a:t>
            </a:r>
            <a:r>
              <a:rPr lang="de-CH" b="1" dirty="0">
                <a:solidFill>
                  <a:schemeClr val="tx1">
                    <a:lumMod val="50000"/>
                    <a:lumOff val="50000"/>
                  </a:schemeClr>
                </a:solidFill>
              </a:rPr>
              <a:t> Verhalten von Peers fördern.</a:t>
            </a:r>
            <a:endParaRPr lang="de-DE" b="1" dirty="0">
              <a:solidFill>
                <a:schemeClr val="tx1">
                  <a:lumMod val="50000"/>
                  <a:lumOff val="50000"/>
                </a:schemeClr>
              </a:solidFill>
            </a:endParaRPr>
          </a:p>
          <a:p>
            <a:pPr indent="-514350"/>
            <a:endParaRPr lang="de-DE" b="1" dirty="0">
              <a:solidFill>
                <a:schemeClr val="tx1">
                  <a:lumMod val="50000"/>
                  <a:lumOff val="50000"/>
                </a:schemeClr>
              </a:solidFill>
            </a:endParaRPr>
          </a:p>
          <a:p>
            <a:pPr marL="540000" indent="-514350">
              <a:buFontTx/>
              <a:buChar char="-"/>
            </a:pPr>
            <a:r>
              <a:rPr lang="de-DE" b="1" dirty="0">
                <a:solidFill>
                  <a:schemeClr val="tx1">
                    <a:lumMod val="50000"/>
                    <a:lumOff val="50000"/>
                  </a:schemeClr>
                </a:solidFill>
              </a:rPr>
              <a:t>Altersgerechte Auseinandersetzung mit der Rolle und der Bedeutung der Zuschauenden anbieten.</a:t>
            </a:r>
          </a:p>
          <a:p>
            <a:pPr marL="540000" indent="-514350">
              <a:buFontTx/>
              <a:buChar char="-"/>
            </a:pPr>
            <a:r>
              <a:rPr lang="de-DE" b="1" dirty="0">
                <a:solidFill>
                  <a:schemeClr val="tx1">
                    <a:lumMod val="50000"/>
                    <a:lumOff val="50000"/>
                  </a:schemeClr>
                </a:solidFill>
              </a:rPr>
              <a:t>Beispiele: Rollenspiele, Filmsequenzen und </a:t>
            </a:r>
            <a:r>
              <a:rPr lang="de-DE" b="1" dirty="0" err="1">
                <a:solidFill>
                  <a:schemeClr val="tx1">
                    <a:lumMod val="50000"/>
                    <a:lumOff val="50000"/>
                  </a:schemeClr>
                </a:solidFill>
              </a:rPr>
              <a:t>anschliessende</a:t>
            </a:r>
            <a:r>
              <a:rPr lang="de-DE" b="1" dirty="0">
                <a:solidFill>
                  <a:schemeClr val="tx1">
                    <a:lumMod val="50000"/>
                    <a:lumOff val="50000"/>
                  </a:schemeClr>
                </a:solidFill>
              </a:rPr>
              <a:t> Diskussionen, etc.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AFB49D9D-81F4-2D47-A65C-BCD41A25BB1D}" type="slidenum">
              <a:rPr lang="de-DE" smtClean="0"/>
              <a:pPr/>
              <a:t>16</a:t>
            </a:fld>
            <a:endParaRPr lang="de-DE"/>
          </a:p>
        </p:txBody>
      </p:sp>
      <p:sp>
        <p:nvSpPr>
          <p:cNvPr id="8" name="Untertitel 7"/>
          <p:cNvSpPr>
            <a:spLocks noGrp="1"/>
          </p:cNvSpPr>
          <p:nvPr>
            <p:ph type="subTitle" idx="1"/>
          </p:nvPr>
        </p:nvSpPr>
        <p:spPr>
          <a:xfrm>
            <a:off x="467544" y="1862668"/>
            <a:ext cx="7304856" cy="1261558"/>
          </a:xfrm>
        </p:spPr>
        <p:txBody>
          <a:bodyPr>
            <a:normAutofit/>
          </a:bodyPr>
          <a:lstStyle/>
          <a:p>
            <a:pPr algn="l"/>
            <a:r>
              <a:rPr lang="de-DE" sz="3000" b="1" dirty="0">
                <a:solidFill>
                  <a:schemeClr val="accent1">
                    <a:lumMod val="75000"/>
                  </a:schemeClr>
                </a:solidFill>
              </a:rPr>
              <a:t>6. Handlungsleitfaden erarbeiten und einführen</a:t>
            </a:r>
          </a:p>
        </p:txBody>
      </p:sp>
      <p:sp>
        <p:nvSpPr>
          <p:cNvPr id="9" name="Textfeld 8"/>
          <p:cNvSpPr txBox="1"/>
          <p:nvPr/>
        </p:nvSpPr>
        <p:spPr>
          <a:xfrm>
            <a:off x="1390550" y="1191571"/>
            <a:ext cx="6405783" cy="461665"/>
          </a:xfrm>
          <a:prstGeom prst="rect">
            <a:avLst/>
          </a:prstGeom>
          <a:noFill/>
        </p:spPr>
        <p:txBody>
          <a:bodyPr wrap="square" rtlCol="0">
            <a:spAutoFit/>
          </a:bodyPr>
          <a:lstStyle/>
          <a:p>
            <a:r>
              <a:rPr lang="de-CH" sz="2400" dirty="0" err="1">
                <a:solidFill>
                  <a:schemeClr val="tx1">
                    <a:lumMod val="50000"/>
                    <a:lumOff val="50000"/>
                  </a:schemeClr>
                </a:solidFill>
              </a:rPr>
              <a:t>Good-practice-Kriterien</a:t>
            </a:r>
            <a:r>
              <a:rPr lang="de-CH" sz="2400" dirty="0">
                <a:solidFill>
                  <a:schemeClr val="tx1">
                    <a:lumMod val="50000"/>
                    <a:lumOff val="50000"/>
                  </a:schemeClr>
                </a:solidFill>
              </a:rPr>
              <a:t> im Bereich Schule</a:t>
            </a:r>
          </a:p>
        </p:txBody>
      </p:sp>
      <p:sp>
        <p:nvSpPr>
          <p:cNvPr id="10" name="Textfeld 9"/>
          <p:cNvSpPr txBox="1"/>
          <p:nvPr/>
        </p:nvSpPr>
        <p:spPr>
          <a:xfrm>
            <a:off x="467544" y="3429029"/>
            <a:ext cx="8138328" cy="1477328"/>
          </a:xfrm>
          <a:prstGeom prst="rect">
            <a:avLst/>
          </a:prstGeom>
          <a:noFill/>
        </p:spPr>
        <p:txBody>
          <a:bodyPr wrap="square" rtlCol="0">
            <a:spAutoFit/>
          </a:bodyPr>
          <a:lstStyle/>
          <a:p>
            <a:pPr indent="-514350"/>
            <a:r>
              <a:rPr lang="de-CH" b="1" dirty="0">
                <a:solidFill>
                  <a:schemeClr val="tx1">
                    <a:lumMod val="50000"/>
                    <a:lumOff val="50000"/>
                  </a:schemeClr>
                </a:solidFill>
              </a:rPr>
              <a:t>Handlungsleitfäden sind sowohl für die Früherkennung / Frühintervention als auch für das rasche und wirkungsvolle Handeln bei konkreten Gewaltvorfällen wichtig.</a:t>
            </a:r>
            <a:endParaRPr lang="de-DE" b="1" dirty="0">
              <a:solidFill>
                <a:schemeClr val="tx1">
                  <a:lumMod val="50000"/>
                  <a:lumOff val="50000"/>
                </a:schemeClr>
              </a:solidFill>
            </a:endParaRPr>
          </a:p>
          <a:p>
            <a:pPr indent="-514350"/>
            <a:endParaRPr lang="de-DE" b="1" dirty="0">
              <a:solidFill>
                <a:schemeClr val="tx1">
                  <a:lumMod val="50000"/>
                  <a:lumOff val="50000"/>
                </a:schemeClr>
              </a:solidFill>
            </a:endParaRPr>
          </a:p>
          <a:p>
            <a:pPr marL="540000" indent="-514350">
              <a:buFontTx/>
              <a:buChar char="-"/>
            </a:pPr>
            <a:r>
              <a:rPr lang="de-DE" b="1" dirty="0">
                <a:solidFill>
                  <a:schemeClr val="tx1">
                    <a:lumMod val="50000"/>
                    <a:lumOff val="50000"/>
                  </a:schemeClr>
                </a:solidFill>
              </a:rPr>
              <a:t>Hohe Akzeptanz und klare Kommunikation sicherstellen.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nummernplatzhalter 5">
            <a:extLst>
              <a:ext uri="{FF2B5EF4-FFF2-40B4-BE49-F238E27FC236}">
                <a16:creationId xmlns:a16="http://schemas.microsoft.com/office/drawing/2014/main" id="{C75F1527-A6B5-CF47-9FB1-9F4BF051C39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2635B00-BF3C-F740-B0B0-268B3E4E6552}" type="slidenum">
              <a:rPr lang="de-CH" altLang="de-DE" sz="1400"/>
              <a:pPr>
                <a:spcBef>
                  <a:spcPct val="0"/>
                </a:spcBef>
                <a:buFontTx/>
                <a:buNone/>
              </a:pPr>
              <a:t>17</a:t>
            </a:fld>
            <a:endParaRPr lang="de-CH" altLang="de-DE" sz="1400"/>
          </a:p>
        </p:txBody>
      </p:sp>
      <p:sp>
        <p:nvSpPr>
          <p:cNvPr id="83970" name="Textfeld 1">
            <a:extLst>
              <a:ext uri="{FF2B5EF4-FFF2-40B4-BE49-F238E27FC236}">
                <a16:creationId xmlns:a16="http://schemas.microsoft.com/office/drawing/2014/main" id="{13E0BFE1-8658-7E45-B03B-631C2026FD2B}"/>
              </a:ext>
            </a:extLst>
          </p:cNvPr>
          <p:cNvSpPr txBox="1">
            <a:spLocks noChangeArrowheads="1"/>
          </p:cNvSpPr>
          <p:nvPr/>
        </p:nvSpPr>
        <p:spPr bwMode="auto">
          <a:xfrm>
            <a:off x="457200" y="2492375"/>
            <a:ext cx="8229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sz="4400" b="1" dirty="0">
                <a:solidFill>
                  <a:schemeClr val="accent1">
                    <a:lumMod val="75000"/>
                  </a:schemeClr>
                </a:solidFill>
              </a:rPr>
              <a:t>Was Sie als Eltern tun können</a:t>
            </a:r>
          </a:p>
        </p:txBody>
      </p:sp>
    </p:spTree>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3">
            <a:extLst>
              <a:ext uri="{FF2B5EF4-FFF2-40B4-BE49-F238E27FC236}">
                <a16:creationId xmlns:a16="http://schemas.microsoft.com/office/drawing/2014/main" id="{542CBA41-42C2-4645-B6F2-511A7F7CB43A}"/>
              </a:ext>
            </a:extLst>
          </p:cNvPr>
          <p:cNvSpPr>
            <a:spLocks noGrp="1" noChangeArrowheads="1"/>
          </p:cNvSpPr>
          <p:nvPr>
            <p:ph type="subTitle" idx="1"/>
          </p:nvPr>
        </p:nvSpPr>
        <p:spPr>
          <a:xfrm>
            <a:off x="323850" y="1484784"/>
            <a:ext cx="8731250" cy="4031779"/>
          </a:xfrm>
        </p:spPr>
        <p:txBody>
          <a:bodyPr/>
          <a:lstStyle/>
          <a:p>
            <a:pPr algn="l" eaLnBrk="1" hangingPunct="1">
              <a:defRPr/>
            </a:pPr>
            <a:endParaRPr lang="de-CH" altLang="de-DE" b="1" dirty="0">
              <a:ea typeface="ＭＳ Ｐゴシック" panose="020B0600070205080204" pitchFamily="34" charset="-128"/>
            </a:endParaRPr>
          </a:p>
          <a:p>
            <a:pPr marL="457200" indent="-457200" algn="l" eaLnBrk="1" hangingPunct="1">
              <a:buClr>
                <a:schemeClr val="tx1"/>
              </a:buClr>
              <a:buFont typeface="Arial" panose="020B0604020202020204" pitchFamily="34" charset="0"/>
              <a:buChar char="•"/>
              <a:defRPr/>
            </a:pPr>
            <a:r>
              <a:rPr lang="de-CH" altLang="de-DE" sz="2800" b="1" dirty="0">
                <a:ea typeface="ＭＳ Ｐゴシック" panose="020B0600070205080204" pitchFamily="34" charset="-128"/>
              </a:rPr>
              <a:t>Werte und Haltungen gemeinsam leben - </a:t>
            </a:r>
            <a:br>
              <a:rPr lang="de-CH" altLang="de-DE" sz="2800" b="1" dirty="0">
                <a:ea typeface="ＭＳ Ｐゴシック" panose="020B0600070205080204" pitchFamily="34" charset="-128"/>
              </a:rPr>
            </a:br>
            <a:r>
              <a:rPr lang="de-CH" altLang="de-DE" sz="2800" b="1" dirty="0">
                <a:ea typeface="ＭＳ Ｐゴシック" panose="020B0600070205080204" pitchFamily="34" charset="-128"/>
              </a:rPr>
              <a:t>vorleben, ausdiskutieren, in Frage stellen und gemeinsam weiterentwickeln</a:t>
            </a:r>
          </a:p>
          <a:p>
            <a:pPr marL="457200" indent="-457200" algn="l" eaLnBrk="1" hangingPunct="1">
              <a:buClr>
                <a:schemeClr val="tx1"/>
              </a:buClr>
              <a:buFont typeface="Arial" panose="020B0604020202020204" pitchFamily="34" charset="0"/>
              <a:buChar char="•"/>
              <a:defRPr/>
            </a:pPr>
            <a:r>
              <a:rPr lang="de-CH" altLang="de-DE" sz="2800" b="1" dirty="0">
                <a:ea typeface="ＭＳ Ｐゴシック" panose="020B0600070205080204" pitchFamily="34" charset="-128"/>
              </a:rPr>
              <a:t>Bei Konflikten Unterstützung bieten</a:t>
            </a:r>
          </a:p>
          <a:p>
            <a:pPr marL="457200" indent="-457200" algn="l" eaLnBrk="1" hangingPunct="1">
              <a:buFont typeface="Arial" panose="020B0604020202020204" pitchFamily="34" charset="0"/>
              <a:buChar char="•"/>
              <a:defRPr/>
            </a:pPr>
            <a:endParaRPr lang="de-CH" altLang="de-DE" b="1" dirty="0">
              <a:ea typeface="ＭＳ Ｐゴシック" panose="020B0600070205080204" pitchFamily="34" charset="-128"/>
            </a:endParaRPr>
          </a:p>
        </p:txBody>
      </p:sp>
      <p:sp>
        <p:nvSpPr>
          <p:cNvPr id="86017" name="Foliennummernplatzhalter 5">
            <a:extLst>
              <a:ext uri="{FF2B5EF4-FFF2-40B4-BE49-F238E27FC236}">
                <a16:creationId xmlns:a16="http://schemas.microsoft.com/office/drawing/2014/main" id="{993B7801-0FE2-A841-9232-5A9415A390A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E96953A-BF82-5045-A188-05E2F9F0C183}" type="slidenum">
              <a:rPr lang="de-CH" altLang="de-DE" sz="1400"/>
              <a:pPr>
                <a:spcBef>
                  <a:spcPct val="0"/>
                </a:spcBef>
                <a:buFontTx/>
                <a:buNone/>
              </a:pPr>
              <a:t>18</a:t>
            </a:fld>
            <a:endParaRPr lang="de-CH" altLang="de-DE" sz="1400"/>
          </a:p>
        </p:txBody>
      </p:sp>
      <p:sp>
        <p:nvSpPr>
          <p:cNvPr id="86019" name="Textfeld 1">
            <a:extLst>
              <a:ext uri="{FF2B5EF4-FFF2-40B4-BE49-F238E27FC236}">
                <a16:creationId xmlns:a16="http://schemas.microsoft.com/office/drawing/2014/main" id="{28C57886-3E14-3F40-8CE1-3AAAF89CA559}"/>
              </a:ext>
            </a:extLst>
          </p:cNvPr>
          <p:cNvSpPr txBox="1">
            <a:spLocks noChangeArrowheads="1"/>
          </p:cNvSpPr>
          <p:nvPr/>
        </p:nvSpPr>
        <p:spPr bwMode="auto">
          <a:xfrm>
            <a:off x="2987675" y="485775"/>
            <a:ext cx="6048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Was Sie als Eltern tun können</a:t>
            </a:r>
          </a:p>
        </p:txBody>
      </p:sp>
    </p:spTree>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a:extLst>
              <a:ext uri="{FF2B5EF4-FFF2-40B4-BE49-F238E27FC236}">
                <a16:creationId xmlns:a16="http://schemas.microsoft.com/office/drawing/2014/main" id="{67DB4D4A-CC7A-2E40-AE1D-C5D3E3C2F108}"/>
              </a:ext>
            </a:extLst>
          </p:cNvPr>
          <p:cNvSpPr>
            <a:spLocks noGrp="1" noChangeArrowheads="1"/>
          </p:cNvSpPr>
          <p:nvPr>
            <p:ph type="subTitle" idx="1"/>
          </p:nvPr>
        </p:nvSpPr>
        <p:spPr>
          <a:xfrm>
            <a:off x="539750" y="2133600"/>
            <a:ext cx="8064500" cy="3962400"/>
          </a:xfrm>
        </p:spPr>
        <p:txBody>
          <a:bodyPr/>
          <a:lstStyle/>
          <a:p>
            <a:pPr marL="457200" indent="-457200" algn="l">
              <a:buClr>
                <a:schemeClr val="tx1"/>
              </a:buClr>
              <a:buFont typeface="Arial" panose="020B0604020202020204" pitchFamily="34" charset="0"/>
              <a:buChar char="•"/>
              <a:defRPr/>
            </a:pPr>
            <a:r>
              <a:rPr lang="de-CH" altLang="de-DE" sz="2800" b="1" dirty="0">
                <a:ea typeface="ＭＳ Ｐゴシック" panose="020B0600070205080204" pitchFamily="34" charset="-128"/>
              </a:rPr>
              <a:t>Konflikte und deren Bewältigung gehören zum Alltag von Kindern, sind Teil der Entwicklungsaufgaben.</a:t>
            </a:r>
          </a:p>
          <a:p>
            <a:pPr marL="457200" indent="-457200" algn="l">
              <a:buClr>
                <a:schemeClr val="tx1"/>
              </a:buClr>
              <a:buFont typeface="Arial" panose="020B0604020202020204" pitchFamily="34" charset="0"/>
              <a:buChar char="•"/>
              <a:defRPr/>
            </a:pPr>
            <a:r>
              <a:rPr lang="de-CH" altLang="de-DE" sz="2800" b="1" dirty="0">
                <a:ea typeface="ＭＳ Ｐゴシック" panose="020B0600070205080204" pitchFamily="34" charset="-128"/>
              </a:rPr>
              <a:t>Erfahren Kinder Grenzverletzungen, ist es selbstverständlich wichtig, sie ernst zu nehmen, sie emotional zu unterstützen und ihnen zu helfen.</a:t>
            </a:r>
          </a:p>
          <a:p>
            <a:pPr algn="l" eaLnBrk="1" hangingPunct="1">
              <a:defRPr/>
            </a:pPr>
            <a:endParaRPr lang="de-CH" altLang="de-DE" sz="2800" b="1" dirty="0">
              <a:ea typeface="ＭＳ Ｐゴシック" panose="020B0600070205080204" pitchFamily="34" charset="-128"/>
            </a:endParaRPr>
          </a:p>
        </p:txBody>
      </p:sp>
      <p:sp>
        <p:nvSpPr>
          <p:cNvPr id="88065" name="Foliennummernplatzhalter 5">
            <a:extLst>
              <a:ext uri="{FF2B5EF4-FFF2-40B4-BE49-F238E27FC236}">
                <a16:creationId xmlns:a16="http://schemas.microsoft.com/office/drawing/2014/main" id="{6B8C4AC0-3B68-D748-81B2-0932D0EF682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8D5CC11-64D9-6E4D-9C4E-2450D6D8DCC4}" type="slidenum">
              <a:rPr lang="de-CH" altLang="de-DE" sz="1400"/>
              <a:pPr>
                <a:spcBef>
                  <a:spcPct val="0"/>
                </a:spcBef>
                <a:buFontTx/>
                <a:buNone/>
              </a:pPr>
              <a:t>19</a:t>
            </a:fld>
            <a:endParaRPr lang="de-CH" altLang="de-DE" sz="1400"/>
          </a:p>
        </p:txBody>
      </p:sp>
      <p:sp>
        <p:nvSpPr>
          <p:cNvPr id="88067" name="Textfeld 1">
            <a:extLst>
              <a:ext uri="{FF2B5EF4-FFF2-40B4-BE49-F238E27FC236}">
                <a16:creationId xmlns:a16="http://schemas.microsoft.com/office/drawing/2014/main" id="{6D02ACA8-D29B-8247-9D19-8EF69006F29B}"/>
              </a:ext>
            </a:extLst>
          </p:cNvPr>
          <p:cNvSpPr txBox="1">
            <a:spLocks noChangeArrowheads="1"/>
          </p:cNvSpPr>
          <p:nvPr/>
        </p:nvSpPr>
        <p:spPr bwMode="auto">
          <a:xfrm>
            <a:off x="2339975" y="1176338"/>
            <a:ext cx="60483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Werte und Haltungen</a:t>
            </a:r>
          </a:p>
        </p:txBody>
      </p:sp>
    </p:spTree>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a:extLst>
              <a:ext uri="{FF2B5EF4-FFF2-40B4-BE49-F238E27FC236}">
                <a16:creationId xmlns:a16="http://schemas.microsoft.com/office/drawing/2014/main" id="{33E69011-BCEF-4843-B6D1-42AB3F014404}"/>
              </a:ext>
            </a:extLst>
          </p:cNvPr>
          <p:cNvSpPr>
            <a:spLocks noGrp="1" noChangeArrowheads="1"/>
          </p:cNvSpPr>
          <p:nvPr>
            <p:ph type="subTitle" idx="1"/>
          </p:nvPr>
        </p:nvSpPr>
        <p:spPr>
          <a:xfrm>
            <a:off x="539750" y="2133600"/>
            <a:ext cx="8064500" cy="3962400"/>
          </a:xfrm>
        </p:spPr>
        <p:txBody>
          <a:bodyPr/>
          <a:lstStyle/>
          <a:p>
            <a:pPr marL="457200" indent="-457200" algn="l" eaLnBrk="1" hangingPunct="1">
              <a:buClr>
                <a:schemeClr val="tx1"/>
              </a:buClr>
              <a:buFont typeface="Arial" panose="020B0604020202020204" pitchFamily="34" charset="0"/>
              <a:buChar char="•"/>
              <a:defRPr/>
            </a:pPr>
            <a:r>
              <a:rPr lang="de-CH" altLang="de-DE" sz="2800" dirty="0"/>
              <a:t>Erfahren Kinder schwere emotionale oder physische Verletzungen, haben sie selbstverständlich das Recht auf sofortigen Schutz.</a:t>
            </a:r>
          </a:p>
          <a:p>
            <a:pPr marL="457200" indent="-457200" algn="l" eaLnBrk="1" hangingPunct="1">
              <a:buClr>
                <a:srgbClr val="0000FF"/>
              </a:buClr>
              <a:buFont typeface="Arial" panose="020B0604020202020204" pitchFamily="34" charset="0"/>
              <a:buChar char="•"/>
              <a:defRPr/>
            </a:pPr>
            <a:endParaRPr lang="de-CH" altLang="de-DE" sz="2800" dirty="0"/>
          </a:p>
          <a:p>
            <a:pPr algn="l" eaLnBrk="1" hangingPunct="1">
              <a:defRPr/>
            </a:pPr>
            <a:r>
              <a:rPr lang="de-CH" altLang="de-DE" sz="2800" dirty="0"/>
              <a:t>Wenn Sie als Eltern fürchten, Ihr Kind erlebe Grenzverletzungen an seiner Schule, ist Folgendes ganz wichtig:</a:t>
            </a:r>
          </a:p>
          <a:p>
            <a:pPr algn="l" eaLnBrk="1" hangingPunct="1">
              <a:defRPr/>
            </a:pPr>
            <a:endParaRPr lang="de-CH" altLang="de-DE" sz="2800" b="1" dirty="0">
              <a:ea typeface="ＭＳ Ｐゴシック" panose="020B0600070205080204" pitchFamily="34" charset="-128"/>
            </a:endParaRPr>
          </a:p>
        </p:txBody>
      </p:sp>
      <p:sp>
        <p:nvSpPr>
          <p:cNvPr id="90113" name="Foliennummernplatzhalter 5">
            <a:extLst>
              <a:ext uri="{FF2B5EF4-FFF2-40B4-BE49-F238E27FC236}">
                <a16:creationId xmlns:a16="http://schemas.microsoft.com/office/drawing/2014/main" id="{428E60FF-A177-E946-94CD-823DCA0C523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647BE73-34C1-814A-8115-046BC6428242}" type="slidenum">
              <a:rPr lang="de-CH" altLang="de-DE" sz="1400"/>
              <a:pPr>
                <a:spcBef>
                  <a:spcPct val="0"/>
                </a:spcBef>
                <a:buFontTx/>
                <a:buNone/>
              </a:pPr>
              <a:t>20</a:t>
            </a:fld>
            <a:endParaRPr lang="de-CH" altLang="de-DE" sz="1400"/>
          </a:p>
        </p:txBody>
      </p:sp>
      <p:sp>
        <p:nvSpPr>
          <p:cNvPr id="90115" name="Textfeld 1">
            <a:extLst>
              <a:ext uri="{FF2B5EF4-FFF2-40B4-BE49-F238E27FC236}">
                <a16:creationId xmlns:a16="http://schemas.microsoft.com/office/drawing/2014/main" id="{1970B97D-1AB7-0B4E-831D-CBA1ECC989E2}"/>
              </a:ext>
            </a:extLst>
          </p:cNvPr>
          <p:cNvSpPr txBox="1">
            <a:spLocks noChangeArrowheads="1"/>
          </p:cNvSpPr>
          <p:nvPr/>
        </p:nvSpPr>
        <p:spPr bwMode="auto">
          <a:xfrm>
            <a:off x="2339975" y="1176338"/>
            <a:ext cx="60483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Werte und Haltungen</a:t>
            </a:r>
          </a:p>
        </p:txBody>
      </p:sp>
    </p:spTree>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a:extLst>
              <a:ext uri="{FF2B5EF4-FFF2-40B4-BE49-F238E27FC236}">
                <a16:creationId xmlns:a16="http://schemas.microsoft.com/office/drawing/2014/main" id="{13656082-5300-4143-8B06-80E1745CE5C8}"/>
              </a:ext>
            </a:extLst>
          </p:cNvPr>
          <p:cNvSpPr>
            <a:spLocks noGrp="1" noChangeArrowheads="1"/>
          </p:cNvSpPr>
          <p:nvPr>
            <p:ph type="subTitle" idx="1"/>
          </p:nvPr>
        </p:nvSpPr>
        <p:spPr>
          <a:xfrm>
            <a:off x="539750" y="2133600"/>
            <a:ext cx="8064500" cy="3962400"/>
          </a:xfrm>
        </p:spPr>
        <p:txBody>
          <a:bodyPr/>
          <a:lstStyle/>
          <a:p>
            <a:pPr eaLnBrk="1" hangingPunct="1">
              <a:buClr>
                <a:srgbClr val="0000FF"/>
              </a:buClr>
              <a:defRPr/>
            </a:pPr>
            <a:endParaRPr lang="de-CH" altLang="de-DE" sz="1800" dirty="0"/>
          </a:p>
          <a:p>
            <a:pPr marL="457200" indent="-457200" algn="l" eaLnBrk="1" hangingPunct="1">
              <a:buClr>
                <a:schemeClr val="tx1"/>
              </a:buClr>
              <a:buFont typeface="Arial" panose="020B0604020202020204" pitchFamily="34" charset="0"/>
              <a:buChar char="•"/>
              <a:defRPr/>
            </a:pPr>
            <a:r>
              <a:rPr lang="de-CH" altLang="de-DE" sz="2800" dirty="0"/>
              <a:t>Keine impulsive Schnellschüsse, versuchen Sie nicht, die Probleme des Kindes sofort zu </a:t>
            </a:r>
            <a:r>
              <a:rPr lang="de-CH" altLang="de-DE" sz="2400" dirty="0"/>
              <a:t>lösen (ausser bei schweren Grenzverletzungen – Polizei / Justiz / etc.).</a:t>
            </a:r>
          </a:p>
          <a:p>
            <a:pPr marL="457200" indent="-457200" algn="l" eaLnBrk="1" hangingPunct="1">
              <a:buClr>
                <a:schemeClr val="tx1"/>
              </a:buClr>
              <a:buFont typeface="Arial" panose="020B0604020202020204" pitchFamily="34" charset="0"/>
              <a:buChar char="•"/>
              <a:defRPr/>
            </a:pPr>
            <a:r>
              <a:rPr lang="de-CH" altLang="de-DE" sz="2800" dirty="0"/>
              <a:t>Nehmen Sie die Wahrnehmung des Kindes ernst und bieten Sie emotionale Wärme und Verständnis.</a:t>
            </a:r>
          </a:p>
          <a:p>
            <a:pPr algn="l" eaLnBrk="1" hangingPunct="1">
              <a:defRPr/>
            </a:pPr>
            <a:endParaRPr lang="de-CH" altLang="de-DE" sz="2800" b="1" dirty="0">
              <a:ea typeface="ＭＳ Ｐゴシック" panose="020B0600070205080204" pitchFamily="34" charset="-128"/>
            </a:endParaRPr>
          </a:p>
        </p:txBody>
      </p:sp>
      <p:sp>
        <p:nvSpPr>
          <p:cNvPr id="92161" name="Foliennummernplatzhalter 5">
            <a:extLst>
              <a:ext uri="{FF2B5EF4-FFF2-40B4-BE49-F238E27FC236}">
                <a16:creationId xmlns:a16="http://schemas.microsoft.com/office/drawing/2014/main" id="{343CE8C9-8141-A54F-8424-0091E07207E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C9976CD-9F91-904F-9680-4585CB530F82}" type="slidenum">
              <a:rPr lang="de-CH" altLang="de-DE" sz="1400"/>
              <a:pPr>
                <a:spcBef>
                  <a:spcPct val="0"/>
                </a:spcBef>
                <a:buFontTx/>
                <a:buNone/>
              </a:pPr>
              <a:t>21</a:t>
            </a:fld>
            <a:endParaRPr lang="de-CH" altLang="de-DE" sz="1400"/>
          </a:p>
        </p:txBody>
      </p:sp>
      <p:sp>
        <p:nvSpPr>
          <p:cNvPr id="92163" name="Textfeld 1">
            <a:extLst>
              <a:ext uri="{FF2B5EF4-FFF2-40B4-BE49-F238E27FC236}">
                <a16:creationId xmlns:a16="http://schemas.microsoft.com/office/drawing/2014/main" id="{D36DD90B-8A10-BB4A-884B-5F808B843445}"/>
              </a:ext>
            </a:extLst>
          </p:cNvPr>
          <p:cNvSpPr txBox="1">
            <a:spLocks noChangeArrowheads="1"/>
          </p:cNvSpPr>
          <p:nvPr/>
        </p:nvSpPr>
        <p:spPr bwMode="auto">
          <a:xfrm>
            <a:off x="2339975" y="1176338"/>
            <a:ext cx="60483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Werte und Haltungen</a:t>
            </a:r>
          </a:p>
        </p:txBody>
      </p:sp>
    </p:spTree>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a:extLst>
              <a:ext uri="{FF2B5EF4-FFF2-40B4-BE49-F238E27FC236}">
                <a16:creationId xmlns:a16="http://schemas.microsoft.com/office/drawing/2014/main" id="{E114B7F1-C5A4-AA45-A5FA-DACB8FCF1C4C}"/>
              </a:ext>
            </a:extLst>
          </p:cNvPr>
          <p:cNvSpPr>
            <a:spLocks noGrp="1" noChangeArrowheads="1"/>
          </p:cNvSpPr>
          <p:nvPr>
            <p:ph type="subTitle" idx="1"/>
          </p:nvPr>
        </p:nvSpPr>
        <p:spPr>
          <a:xfrm>
            <a:off x="539750" y="2133600"/>
            <a:ext cx="8064500" cy="3962400"/>
          </a:xfrm>
        </p:spPr>
        <p:txBody>
          <a:bodyPr/>
          <a:lstStyle/>
          <a:p>
            <a:pPr marL="457200" indent="-457200" algn="l" eaLnBrk="1" hangingPunct="1">
              <a:buClr>
                <a:schemeClr val="tx1"/>
              </a:buClr>
              <a:buFont typeface="Arial" panose="020B0604020202020204" pitchFamily="34" charset="0"/>
              <a:buChar char="•"/>
              <a:defRPr/>
            </a:pPr>
            <a:r>
              <a:rPr lang="de-CH" altLang="de-DE" sz="2800" dirty="0"/>
              <a:t>Versuchen Sie für sich als Erstes an Informationen</a:t>
            </a:r>
            <a:r>
              <a:rPr lang="de-CH" altLang="de-DE" sz="2800" b="1" dirty="0"/>
              <a:t> </a:t>
            </a:r>
            <a:r>
              <a:rPr lang="de-CH" altLang="de-DE" sz="2800" dirty="0"/>
              <a:t>zu gelangen und sich mit den anderen Beteiligten </a:t>
            </a:r>
            <a:r>
              <a:rPr lang="de-CH" altLang="de-DE" sz="2800" b="1" dirty="0"/>
              <a:t>auszutauschen und zu vernetzen</a:t>
            </a:r>
            <a:r>
              <a:rPr lang="de-CH" altLang="de-DE" sz="2800" dirty="0"/>
              <a:t>.</a:t>
            </a:r>
          </a:p>
          <a:p>
            <a:pPr marL="457200" indent="-457200" algn="l" eaLnBrk="1" hangingPunct="1">
              <a:buClr>
                <a:schemeClr val="tx1"/>
              </a:buClr>
              <a:buFont typeface="Arial" panose="020B0604020202020204" pitchFamily="34" charset="0"/>
              <a:buChar char="•"/>
              <a:defRPr/>
            </a:pPr>
            <a:r>
              <a:rPr lang="de-CH" altLang="de-DE" sz="2800" u="sng" dirty="0"/>
              <a:t>Achten Sie dabei aber darauf, dass es beim Konflikt grundsätzlich weniger um </a:t>
            </a:r>
            <a:r>
              <a:rPr lang="de-CH" altLang="de-DE" sz="2800" b="1" u="sng" dirty="0"/>
              <a:t>Realitäten </a:t>
            </a:r>
            <a:r>
              <a:rPr lang="de-CH" altLang="de-DE" sz="2800" u="sng" dirty="0"/>
              <a:t>geht, als um verschiedene </a:t>
            </a:r>
            <a:r>
              <a:rPr lang="de-CH" altLang="de-DE" sz="2800" b="1" u="sng" dirty="0"/>
              <a:t>Wahrnehmungen</a:t>
            </a:r>
            <a:r>
              <a:rPr lang="de-CH" altLang="de-DE" sz="2800" u="sng" dirty="0"/>
              <a:t>.</a:t>
            </a:r>
          </a:p>
          <a:p>
            <a:pPr algn="l" eaLnBrk="1" hangingPunct="1">
              <a:defRPr/>
            </a:pPr>
            <a:endParaRPr lang="de-CH" altLang="de-DE" sz="2800" b="1" dirty="0">
              <a:ea typeface="ＭＳ Ｐゴシック" panose="020B0600070205080204" pitchFamily="34" charset="-128"/>
            </a:endParaRPr>
          </a:p>
        </p:txBody>
      </p:sp>
      <p:sp>
        <p:nvSpPr>
          <p:cNvPr id="94209" name="Foliennummernplatzhalter 5">
            <a:extLst>
              <a:ext uri="{FF2B5EF4-FFF2-40B4-BE49-F238E27FC236}">
                <a16:creationId xmlns:a16="http://schemas.microsoft.com/office/drawing/2014/main" id="{BE37E5E3-3F5E-2846-A236-DEC2722CFF9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DDD3379-573B-A644-9152-52637F1CD288}" type="slidenum">
              <a:rPr lang="de-CH" altLang="de-DE" sz="1400"/>
              <a:pPr>
                <a:spcBef>
                  <a:spcPct val="0"/>
                </a:spcBef>
                <a:buFontTx/>
                <a:buNone/>
              </a:pPr>
              <a:t>22</a:t>
            </a:fld>
            <a:endParaRPr lang="de-CH" altLang="de-DE" sz="1400"/>
          </a:p>
        </p:txBody>
      </p:sp>
      <p:sp>
        <p:nvSpPr>
          <p:cNvPr id="94211" name="Textfeld 1">
            <a:extLst>
              <a:ext uri="{FF2B5EF4-FFF2-40B4-BE49-F238E27FC236}">
                <a16:creationId xmlns:a16="http://schemas.microsoft.com/office/drawing/2014/main" id="{AA30E56C-6561-1E4F-8EFF-E8BC0D289B1D}"/>
              </a:ext>
            </a:extLst>
          </p:cNvPr>
          <p:cNvSpPr txBox="1">
            <a:spLocks noChangeArrowheads="1"/>
          </p:cNvSpPr>
          <p:nvPr/>
        </p:nvSpPr>
        <p:spPr bwMode="auto">
          <a:xfrm>
            <a:off x="2339975" y="1176338"/>
            <a:ext cx="60483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Werte und Haltungen</a:t>
            </a:r>
          </a:p>
        </p:txBody>
      </p:sp>
    </p:spTree>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a:extLst>
              <a:ext uri="{FF2B5EF4-FFF2-40B4-BE49-F238E27FC236}">
                <a16:creationId xmlns:a16="http://schemas.microsoft.com/office/drawing/2014/main" id="{4EDEEABA-CC38-CF4F-BCA8-6064A239F210}"/>
              </a:ext>
            </a:extLst>
          </p:cNvPr>
          <p:cNvSpPr>
            <a:spLocks noGrp="1" noChangeArrowheads="1"/>
          </p:cNvSpPr>
          <p:nvPr>
            <p:ph type="subTitle" idx="1"/>
          </p:nvPr>
        </p:nvSpPr>
        <p:spPr>
          <a:xfrm>
            <a:off x="539750" y="2133600"/>
            <a:ext cx="8064500" cy="3962400"/>
          </a:xfrm>
        </p:spPr>
        <p:txBody>
          <a:bodyPr/>
          <a:lstStyle/>
          <a:p>
            <a:pPr marL="457200" indent="-457200" algn="l" eaLnBrk="1" hangingPunct="1">
              <a:buClr>
                <a:schemeClr val="tx1"/>
              </a:buClr>
              <a:buFont typeface="Arial" panose="020B0604020202020204" pitchFamily="34" charset="0"/>
              <a:buChar char="•"/>
              <a:defRPr/>
            </a:pPr>
            <a:r>
              <a:rPr lang="de-CH" altLang="de-DE" sz="2800" dirty="0"/>
              <a:t>Suchen Sie für die Problemlösung die Zusammenarbeit mit möglichst allen Beteiligten, vor allem aber mit der Schule.</a:t>
            </a:r>
          </a:p>
          <a:p>
            <a:pPr marL="457200" indent="-457200" algn="l" eaLnBrk="1" hangingPunct="1">
              <a:buClr>
                <a:schemeClr val="tx1"/>
              </a:buClr>
              <a:buFont typeface="Arial" panose="020B0604020202020204" pitchFamily="34" charset="0"/>
              <a:buChar char="•"/>
              <a:defRPr/>
            </a:pPr>
            <a:r>
              <a:rPr lang="de-CH" altLang="de-DE" sz="2800" dirty="0"/>
              <a:t>Achten Sie darauf, dass Sie nicht zur Verhärtung von Fronten beitragen. </a:t>
            </a:r>
          </a:p>
          <a:p>
            <a:pPr marL="457200" indent="-457200" algn="l" eaLnBrk="1" hangingPunct="1">
              <a:buClr>
                <a:schemeClr val="tx1"/>
              </a:buClr>
              <a:buFont typeface="Arial" panose="020B0604020202020204" pitchFamily="34" charset="0"/>
              <a:buChar char="•"/>
              <a:defRPr/>
            </a:pPr>
            <a:r>
              <a:rPr lang="de-CH" altLang="de-DE" sz="2800" dirty="0"/>
              <a:t>Sie helfen Ihrem Kind am effektivsten, wenn Sie Kooperationspartner bei der Konfliktlösung sind.</a:t>
            </a:r>
          </a:p>
          <a:p>
            <a:pPr algn="l" eaLnBrk="1" hangingPunct="1">
              <a:defRPr/>
            </a:pPr>
            <a:endParaRPr lang="de-CH" altLang="de-DE" sz="2800" b="1" dirty="0">
              <a:ea typeface="ＭＳ Ｐゴシック" panose="020B0600070205080204" pitchFamily="34" charset="-128"/>
            </a:endParaRPr>
          </a:p>
        </p:txBody>
      </p:sp>
      <p:sp>
        <p:nvSpPr>
          <p:cNvPr id="96257" name="Foliennummernplatzhalter 5">
            <a:extLst>
              <a:ext uri="{FF2B5EF4-FFF2-40B4-BE49-F238E27FC236}">
                <a16:creationId xmlns:a16="http://schemas.microsoft.com/office/drawing/2014/main" id="{506A2BB1-582F-814A-B2F3-D63C3F452CD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C9A0288-B2DC-0C48-B6E3-675121A7E398}" type="slidenum">
              <a:rPr lang="de-CH" altLang="de-DE" sz="1400"/>
              <a:pPr>
                <a:spcBef>
                  <a:spcPct val="0"/>
                </a:spcBef>
                <a:buFontTx/>
                <a:buNone/>
              </a:pPr>
              <a:t>23</a:t>
            </a:fld>
            <a:endParaRPr lang="de-CH" altLang="de-DE" sz="1400"/>
          </a:p>
        </p:txBody>
      </p:sp>
      <p:sp>
        <p:nvSpPr>
          <p:cNvPr id="96259" name="Textfeld 1">
            <a:extLst>
              <a:ext uri="{FF2B5EF4-FFF2-40B4-BE49-F238E27FC236}">
                <a16:creationId xmlns:a16="http://schemas.microsoft.com/office/drawing/2014/main" id="{A8CC8366-56F1-4541-B0FF-4ECCE1F0E0E9}"/>
              </a:ext>
            </a:extLst>
          </p:cNvPr>
          <p:cNvSpPr txBox="1">
            <a:spLocks noChangeArrowheads="1"/>
          </p:cNvSpPr>
          <p:nvPr/>
        </p:nvSpPr>
        <p:spPr bwMode="auto">
          <a:xfrm>
            <a:off x="2339975" y="1176338"/>
            <a:ext cx="60483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Werte und Haltungen</a:t>
            </a:r>
          </a:p>
        </p:txBody>
      </p:sp>
    </p:spTree>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a:extLst>
              <a:ext uri="{FF2B5EF4-FFF2-40B4-BE49-F238E27FC236}">
                <a16:creationId xmlns:a16="http://schemas.microsoft.com/office/drawing/2014/main" id="{0D5FF60E-766B-8243-AEE4-805209C8B191}"/>
              </a:ext>
            </a:extLst>
          </p:cNvPr>
          <p:cNvSpPr>
            <a:spLocks noGrp="1" noChangeArrowheads="1"/>
          </p:cNvSpPr>
          <p:nvPr>
            <p:ph type="subTitle" idx="1"/>
          </p:nvPr>
        </p:nvSpPr>
        <p:spPr>
          <a:xfrm>
            <a:off x="539750" y="2060575"/>
            <a:ext cx="8064500" cy="4248150"/>
          </a:xfrm>
        </p:spPr>
        <p:txBody>
          <a:bodyPr/>
          <a:lstStyle/>
          <a:p>
            <a:pPr marL="457200" indent="-457200" algn="l" eaLnBrk="1" hangingPunct="1">
              <a:buClr>
                <a:schemeClr val="tx1"/>
              </a:buClr>
              <a:buFont typeface="Arial" panose="020B0604020202020204" pitchFamily="34" charset="0"/>
              <a:buChar char="•"/>
              <a:defRPr/>
            </a:pPr>
            <a:r>
              <a:rPr lang="de-CH" altLang="de-DE" sz="2800" dirty="0"/>
              <a:t>Üben Kinder Grenzverletzungen aus, ist es ebenso wichtig, ihnen die Grenzen klar und deutlich aufzuzeigen und ihnen zu helfen, ihr Verhalten zu verändern.</a:t>
            </a:r>
          </a:p>
          <a:p>
            <a:pPr marL="457200" indent="-457200" algn="l" eaLnBrk="1" hangingPunct="1">
              <a:buClr>
                <a:schemeClr val="tx1"/>
              </a:buClr>
              <a:buFont typeface="Arial" panose="020B0604020202020204" pitchFamily="34" charset="0"/>
              <a:buChar char="•"/>
              <a:defRPr/>
            </a:pPr>
            <a:r>
              <a:rPr lang="de-CH" altLang="de-DE" sz="2800" dirty="0"/>
              <a:t>Verhaltensänderungen benötigen fast immer Zeit, werden kaum je zu 100% von heute auf morgen vollzogen.</a:t>
            </a:r>
          </a:p>
          <a:p>
            <a:pPr marL="457200" indent="-457200" algn="l" eaLnBrk="1" hangingPunct="1">
              <a:buClr>
                <a:schemeClr val="tx1"/>
              </a:buClr>
              <a:buFont typeface="Arial" panose="020B0604020202020204" pitchFamily="34" charset="0"/>
              <a:buChar char="•"/>
              <a:defRPr/>
            </a:pPr>
            <a:r>
              <a:rPr lang="de-CH" altLang="de-DE" sz="2800" dirty="0"/>
              <a:t>Nulltoleranz ist nur bei schweren Grenzverletzungen angebracht </a:t>
            </a:r>
            <a:r>
              <a:rPr lang="de-CH" altLang="de-DE" sz="2000" dirty="0"/>
              <a:t>(Polizei / Justiz).</a:t>
            </a:r>
          </a:p>
          <a:p>
            <a:pPr algn="l" eaLnBrk="1" hangingPunct="1">
              <a:defRPr/>
            </a:pPr>
            <a:endParaRPr lang="de-CH" altLang="de-DE" sz="2800" b="1" dirty="0">
              <a:ea typeface="ＭＳ Ｐゴシック" panose="020B0600070205080204" pitchFamily="34" charset="-128"/>
            </a:endParaRPr>
          </a:p>
        </p:txBody>
      </p:sp>
      <p:sp>
        <p:nvSpPr>
          <p:cNvPr id="98305" name="Foliennummernplatzhalter 5">
            <a:extLst>
              <a:ext uri="{FF2B5EF4-FFF2-40B4-BE49-F238E27FC236}">
                <a16:creationId xmlns:a16="http://schemas.microsoft.com/office/drawing/2014/main" id="{E0ED58C6-CD09-1A44-9D5A-D5E1A54A417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64B6F89-2561-CA46-ACD0-53C3040B9D34}" type="slidenum">
              <a:rPr lang="de-CH" altLang="de-DE" sz="1400"/>
              <a:pPr>
                <a:spcBef>
                  <a:spcPct val="0"/>
                </a:spcBef>
                <a:buFontTx/>
                <a:buNone/>
              </a:pPr>
              <a:t>24</a:t>
            </a:fld>
            <a:endParaRPr lang="de-CH" altLang="de-DE" sz="1400"/>
          </a:p>
        </p:txBody>
      </p:sp>
      <p:sp>
        <p:nvSpPr>
          <p:cNvPr id="98307" name="Textfeld 1">
            <a:extLst>
              <a:ext uri="{FF2B5EF4-FFF2-40B4-BE49-F238E27FC236}">
                <a16:creationId xmlns:a16="http://schemas.microsoft.com/office/drawing/2014/main" id="{27B0578D-C7C7-DD4E-AB9F-38CEB25AB100}"/>
              </a:ext>
            </a:extLst>
          </p:cNvPr>
          <p:cNvSpPr txBox="1">
            <a:spLocks noChangeArrowheads="1"/>
          </p:cNvSpPr>
          <p:nvPr/>
        </p:nvSpPr>
        <p:spPr bwMode="auto">
          <a:xfrm>
            <a:off x="2339975" y="1176338"/>
            <a:ext cx="60483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Werte und Haltungen</a:t>
            </a:r>
          </a:p>
        </p:txBody>
      </p:sp>
    </p:spTree>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a:extLst>
              <a:ext uri="{FF2B5EF4-FFF2-40B4-BE49-F238E27FC236}">
                <a16:creationId xmlns:a16="http://schemas.microsoft.com/office/drawing/2014/main" id="{97B0C0ED-4D35-3F44-8A59-6872DA298291}"/>
              </a:ext>
            </a:extLst>
          </p:cNvPr>
          <p:cNvSpPr>
            <a:spLocks noGrp="1" noChangeArrowheads="1"/>
          </p:cNvSpPr>
          <p:nvPr>
            <p:ph type="subTitle" idx="1"/>
          </p:nvPr>
        </p:nvSpPr>
        <p:spPr>
          <a:xfrm>
            <a:off x="539750" y="2133600"/>
            <a:ext cx="8064500" cy="3962400"/>
          </a:xfrm>
        </p:spPr>
        <p:txBody>
          <a:bodyPr/>
          <a:lstStyle/>
          <a:p>
            <a:pPr algn="l" eaLnBrk="1" hangingPunct="1"/>
            <a:r>
              <a:rPr lang="de-CH" altLang="de-DE" sz="2800" dirty="0">
                <a:ea typeface="ＭＳ Ｐゴシック" panose="020B0600070205080204" pitchFamily="34" charset="-128"/>
              </a:rPr>
              <a:t>Für die Konfliktkultur und die Bewältigung von Konflikten und Grenzverletzungen an der Schule ist die Schule verantwortlich. Dazu benötigt sie Unterstützung von den Eltern. Verhärtete Fronten, unrealistische Erwartungen und ungeeigneter Support der Kinder erschweren es der Schule, ihre Aufgabe zu bewältigen.</a:t>
            </a:r>
          </a:p>
          <a:p>
            <a:pPr algn="l" eaLnBrk="1" hangingPunct="1"/>
            <a:endParaRPr lang="de-CH" altLang="de-DE" sz="2800" b="1" dirty="0">
              <a:ea typeface="ＭＳ Ｐゴシック" panose="020B0600070205080204" pitchFamily="34" charset="-128"/>
            </a:endParaRPr>
          </a:p>
        </p:txBody>
      </p:sp>
      <p:sp>
        <p:nvSpPr>
          <p:cNvPr id="100353" name="Foliennummernplatzhalter 5">
            <a:extLst>
              <a:ext uri="{FF2B5EF4-FFF2-40B4-BE49-F238E27FC236}">
                <a16:creationId xmlns:a16="http://schemas.microsoft.com/office/drawing/2014/main" id="{9D4A9521-437F-784C-848E-525889872B0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A9C7487-D0C0-2648-B7D2-52E26CDDA059}" type="slidenum">
              <a:rPr lang="de-CH" altLang="de-DE" sz="1400"/>
              <a:pPr>
                <a:spcBef>
                  <a:spcPct val="0"/>
                </a:spcBef>
                <a:buFontTx/>
                <a:buNone/>
              </a:pPr>
              <a:t>25</a:t>
            </a:fld>
            <a:endParaRPr lang="de-CH" altLang="de-DE" sz="1400"/>
          </a:p>
        </p:txBody>
      </p:sp>
      <p:sp>
        <p:nvSpPr>
          <p:cNvPr id="100355" name="Textfeld 1">
            <a:extLst>
              <a:ext uri="{FF2B5EF4-FFF2-40B4-BE49-F238E27FC236}">
                <a16:creationId xmlns:a16="http://schemas.microsoft.com/office/drawing/2014/main" id="{44848DB5-3693-D24F-90E7-DB36DB44402D}"/>
              </a:ext>
            </a:extLst>
          </p:cNvPr>
          <p:cNvSpPr txBox="1">
            <a:spLocks noChangeArrowheads="1"/>
          </p:cNvSpPr>
          <p:nvPr/>
        </p:nvSpPr>
        <p:spPr bwMode="auto">
          <a:xfrm>
            <a:off x="2339975" y="1176338"/>
            <a:ext cx="60483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Werte und Haltungen</a:t>
            </a:r>
          </a:p>
        </p:txBody>
      </p:sp>
    </p:spTree>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a:extLst>
              <a:ext uri="{FF2B5EF4-FFF2-40B4-BE49-F238E27FC236}">
                <a16:creationId xmlns:a16="http://schemas.microsoft.com/office/drawing/2014/main" id="{DBCBF4DC-5F1B-134E-B660-4C844FA4B624}"/>
              </a:ext>
            </a:extLst>
          </p:cNvPr>
          <p:cNvSpPr>
            <a:spLocks noGrp="1" noChangeArrowheads="1"/>
          </p:cNvSpPr>
          <p:nvPr>
            <p:ph type="subTitle" idx="1"/>
          </p:nvPr>
        </p:nvSpPr>
        <p:spPr>
          <a:xfrm>
            <a:off x="622300" y="2051050"/>
            <a:ext cx="8064500" cy="4119563"/>
          </a:xfrm>
        </p:spPr>
        <p:txBody>
          <a:bodyPr>
            <a:normAutofit lnSpcReduction="10000"/>
          </a:bodyPr>
          <a:lstStyle/>
          <a:p>
            <a:pPr marL="457200" indent="-457200" algn="l" eaLnBrk="1" hangingPunct="1">
              <a:buClr>
                <a:schemeClr val="tx1"/>
              </a:buClr>
              <a:buFont typeface="Arial" panose="020B0604020202020204" pitchFamily="34" charset="0"/>
              <a:buChar char="•"/>
              <a:defRPr/>
            </a:pPr>
            <a:r>
              <a:rPr lang="de-CH" altLang="de-DE" sz="2800" dirty="0"/>
              <a:t>Zuhören</a:t>
            </a:r>
          </a:p>
          <a:p>
            <a:pPr marL="457200" indent="-457200" algn="l" eaLnBrk="1" hangingPunct="1">
              <a:buClr>
                <a:schemeClr val="tx1"/>
              </a:buClr>
              <a:buFont typeface="Arial" panose="020B0604020202020204" pitchFamily="34" charset="0"/>
              <a:buChar char="•"/>
              <a:defRPr/>
            </a:pPr>
            <a:r>
              <a:rPr lang="de-CH" altLang="de-DE" sz="2800" dirty="0"/>
              <a:t>Ernst nehmen</a:t>
            </a:r>
          </a:p>
          <a:p>
            <a:pPr marL="457200" indent="-457200" algn="l" eaLnBrk="1" hangingPunct="1">
              <a:buClr>
                <a:schemeClr val="tx1"/>
              </a:buClr>
              <a:buFont typeface="Arial" panose="020B0604020202020204" pitchFamily="34" charset="0"/>
              <a:buChar char="•"/>
              <a:defRPr/>
            </a:pPr>
            <a:r>
              <a:rPr lang="de-CH" altLang="de-DE" sz="2800" dirty="0"/>
              <a:t>Entschleunigen / sich nicht von Angst und Wut leiten lassen</a:t>
            </a:r>
          </a:p>
          <a:p>
            <a:pPr marL="457200" indent="-457200" algn="l" eaLnBrk="1" hangingPunct="1">
              <a:buClr>
                <a:schemeClr val="tx1"/>
              </a:buClr>
              <a:buFont typeface="Arial" panose="020B0604020202020204" pitchFamily="34" charset="0"/>
              <a:buChar char="•"/>
              <a:defRPr/>
            </a:pPr>
            <a:r>
              <a:rPr lang="de-CH" altLang="de-DE" sz="2800" dirty="0"/>
              <a:t>Fragen stellen: Ihrem Kind helfen, seine Gefühle auszudrücken, Wahrnehmungen zu klären und zu ordnen</a:t>
            </a:r>
          </a:p>
          <a:p>
            <a:pPr marL="457200" indent="-457200" algn="l" eaLnBrk="1" hangingPunct="1">
              <a:buClr>
                <a:schemeClr val="tx1"/>
              </a:buClr>
              <a:buFont typeface="Arial" panose="020B0604020202020204" pitchFamily="34" charset="0"/>
              <a:buChar char="•"/>
              <a:defRPr/>
            </a:pPr>
            <a:r>
              <a:rPr lang="de-CH" altLang="de-DE" sz="2800" dirty="0"/>
              <a:t>So wenig Handlungsanweisungen wie möglich, so viel wie nötig</a:t>
            </a:r>
          </a:p>
          <a:p>
            <a:pPr algn="l" eaLnBrk="1" hangingPunct="1">
              <a:defRPr/>
            </a:pPr>
            <a:endParaRPr lang="de-CH" altLang="de-DE" sz="2800" b="1" dirty="0">
              <a:ea typeface="ＭＳ Ｐゴシック" panose="020B0600070205080204" pitchFamily="34" charset="-128"/>
            </a:endParaRPr>
          </a:p>
        </p:txBody>
      </p:sp>
      <p:sp>
        <p:nvSpPr>
          <p:cNvPr id="102401" name="Foliennummernplatzhalter 5">
            <a:extLst>
              <a:ext uri="{FF2B5EF4-FFF2-40B4-BE49-F238E27FC236}">
                <a16:creationId xmlns:a16="http://schemas.microsoft.com/office/drawing/2014/main" id="{27F2DCA3-24C9-574C-8D28-CF5C0EE5A64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86B27A8-F99F-AF4D-8BF5-BA6274C0F0F6}" type="slidenum">
              <a:rPr lang="de-CH" altLang="de-DE" sz="1400"/>
              <a:pPr>
                <a:spcBef>
                  <a:spcPct val="0"/>
                </a:spcBef>
                <a:buFontTx/>
                <a:buNone/>
              </a:pPr>
              <a:t>26</a:t>
            </a:fld>
            <a:endParaRPr lang="de-CH" altLang="de-DE" sz="1400"/>
          </a:p>
        </p:txBody>
      </p:sp>
      <p:sp>
        <p:nvSpPr>
          <p:cNvPr id="102403" name="Textfeld 1">
            <a:extLst>
              <a:ext uri="{FF2B5EF4-FFF2-40B4-BE49-F238E27FC236}">
                <a16:creationId xmlns:a16="http://schemas.microsoft.com/office/drawing/2014/main" id="{B70F82D6-F9C1-7546-8F37-651C0EB3BA16}"/>
              </a:ext>
            </a:extLst>
          </p:cNvPr>
          <p:cNvSpPr txBox="1">
            <a:spLocks noChangeArrowheads="1"/>
          </p:cNvSpPr>
          <p:nvPr/>
        </p:nvSpPr>
        <p:spPr bwMode="auto">
          <a:xfrm>
            <a:off x="2268538" y="898525"/>
            <a:ext cx="60483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Wie Unterstützung bieten bei Konflikten?</a:t>
            </a:r>
          </a:p>
        </p:txBody>
      </p:sp>
    </p:spTree>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a:extLst>
              <a:ext uri="{FF2B5EF4-FFF2-40B4-BE49-F238E27FC236}">
                <a16:creationId xmlns:a16="http://schemas.microsoft.com/office/drawing/2014/main" id="{9F332F15-864A-E948-AC50-8AAA26DB2E2C}"/>
              </a:ext>
            </a:extLst>
          </p:cNvPr>
          <p:cNvSpPr>
            <a:spLocks noGrp="1" noChangeArrowheads="1"/>
          </p:cNvSpPr>
          <p:nvPr>
            <p:ph type="subTitle" idx="1"/>
          </p:nvPr>
        </p:nvSpPr>
        <p:spPr>
          <a:xfrm>
            <a:off x="539750" y="2133600"/>
            <a:ext cx="8064500" cy="3962400"/>
          </a:xfrm>
        </p:spPr>
        <p:txBody>
          <a:bodyPr/>
          <a:lstStyle/>
          <a:p>
            <a:pPr marL="457200" indent="-457200" algn="l" eaLnBrk="1" hangingPunct="1">
              <a:buClr>
                <a:schemeClr val="tx1"/>
              </a:buClr>
              <a:buFont typeface="Arial" panose="020B0604020202020204" pitchFamily="34" charset="0"/>
              <a:buChar char="•"/>
              <a:defRPr/>
            </a:pPr>
            <a:r>
              <a:rPr lang="de-CH" altLang="de-DE" sz="2800" dirty="0"/>
              <a:t>Fragen Sie Ihr Kind nach seinen Wünschen und Vorstellungen, was jetzt zu tun sei, bevor Sie ihm sagen, was es tun soll.</a:t>
            </a:r>
          </a:p>
          <a:p>
            <a:pPr marL="457200" indent="-457200" algn="l" eaLnBrk="1" hangingPunct="1">
              <a:buClr>
                <a:schemeClr val="tx1"/>
              </a:buClr>
              <a:buFont typeface="Arial" panose="020B0604020202020204" pitchFamily="34" charset="0"/>
              <a:buChar char="•"/>
              <a:defRPr/>
            </a:pPr>
            <a:r>
              <a:rPr lang="de-CH" altLang="de-DE" sz="2800" dirty="0"/>
              <a:t>Suchen Sie das Gespräch mit möglichst allen Beteiligten und sagen Sie das Ihrem Kind.</a:t>
            </a:r>
          </a:p>
          <a:p>
            <a:pPr marL="457200" indent="-457200" algn="l" eaLnBrk="1" hangingPunct="1">
              <a:buClr>
                <a:schemeClr val="tx1"/>
              </a:buClr>
              <a:buFont typeface="Arial" panose="020B0604020202020204" pitchFamily="34" charset="0"/>
              <a:buChar char="•"/>
              <a:defRPr/>
            </a:pPr>
            <a:r>
              <a:rPr lang="de-CH" altLang="de-DE" sz="2800" dirty="0"/>
              <a:t>Je früher (im Eskalationsverlauf) Sie das tun, desto einfacher ist es.</a:t>
            </a:r>
          </a:p>
          <a:p>
            <a:pPr algn="l" eaLnBrk="1" hangingPunct="1">
              <a:defRPr/>
            </a:pPr>
            <a:endParaRPr lang="de-CH" altLang="de-DE" sz="2800" b="1" dirty="0">
              <a:ea typeface="ＭＳ Ｐゴシック" panose="020B0600070205080204" pitchFamily="34" charset="-128"/>
            </a:endParaRPr>
          </a:p>
        </p:txBody>
      </p:sp>
      <p:sp>
        <p:nvSpPr>
          <p:cNvPr id="104449" name="Foliennummernplatzhalter 5">
            <a:extLst>
              <a:ext uri="{FF2B5EF4-FFF2-40B4-BE49-F238E27FC236}">
                <a16:creationId xmlns:a16="http://schemas.microsoft.com/office/drawing/2014/main" id="{239EE4C9-560B-3A4F-A00A-EA589E977B2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9E2CAFB-D681-CC4D-BDE1-A1AFD32A4ACA}" type="slidenum">
              <a:rPr lang="de-CH" altLang="de-DE" sz="1400"/>
              <a:pPr>
                <a:spcBef>
                  <a:spcPct val="0"/>
                </a:spcBef>
                <a:buFontTx/>
                <a:buNone/>
              </a:pPr>
              <a:t>27</a:t>
            </a:fld>
            <a:endParaRPr lang="de-CH" altLang="de-DE" sz="1400"/>
          </a:p>
        </p:txBody>
      </p:sp>
      <p:sp>
        <p:nvSpPr>
          <p:cNvPr id="104451" name="Textfeld 1">
            <a:extLst>
              <a:ext uri="{FF2B5EF4-FFF2-40B4-BE49-F238E27FC236}">
                <a16:creationId xmlns:a16="http://schemas.microsoft.com/office/drawing/2014/main" id="{F3D3DC06-AEE1-DB44-AC2C-BCF33A8EC4A9}"/>
              </a:ext>
            </a:extLst>
          </p:cNvPr>
          <p:cNvSpPr txBox="1">
            <a:spLocks noChangeArrowheads="1"/>
          </p:cNvSpPr>
          <p:nvPr/>
        </p:nvSpPr>
        <p:spPr bwMode="auto">
          <a:xfrm>
            <a:off x="2268538" y="898525"/>
            <a:ext cx="60483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Wie Unterstützung bieten bei Konflikten?</a:t>
            </a:r>
          </a:p>
        </p:txBody>
      </p:sp>
    </p:spTree>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Foliennummernplatzhalter 5">
            <a:extLst>
              <a:ext uri="{FF2B5EF4-FFF2-40B4-BE49-F238E27FC236}">
                <a16:creationId xmlns:a16="http://schemas.microsoft.com/office/drawing/2014/main" id="{6939EBE3-76BA-F64E-ADBA-228867E57D3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F80387C-62F7-1A4B-9C35-AD3C6B2FB5F2}" type="slidenum">
              <a:rPr lang="de-CH" altLang="de-DE" sz="1400"/>
              <a:pPr>
                <a:spcBef>
                  <a:spcPct val="0"/>
                </a:spcBef>
                <a:buFontTx/>
                <a:buNone/>
              </a:pPr>
              <a:t>28</a:t>
            </a:fld>
            <a:endParaRPr lang="de-CH" altLang="de-DE" sz="1400"/>
          </a:p>
        </p:txBody>
      </p:sp>
      <p:sp>
        <p:nvSpPr>
          <p:cNvPr id="106499" name="Textfeld 1">
            <a:extLst>
              <a:ext uri="{FF2B5EF4-FFF2-40B4-BE49-F238E27FC236}">
                <a16:creationId xmlns:a16="http://schemas.microsoft.com/office/drawing/2014/main" id="{FB909179-7B71-CC49-B536-44FC0B7C20D5}"/>
              </a:ext>
            </a:extLst>
          </p:cNvPr>
          <p:cNvSpPr txBox="1">
            <a:spLocks noChangeArrowheads="1"/>
          </p:cNvSpPr>
          <p:nvPr/>
        </p:nvSpPr>
        <p:spPr bwMode="auto">
          <a:xfrm>
            <a:off x="879192" y="817380"/>
            <a:ext cx="7543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CH" altLang="de-DE" b="1" dirty="0">
                <a:solidFill>
                  <a:schemeClr val="accent1">
                    <a:lumMod val="75000"/>
                  </a:schemeClr>
                </a:solidFill>
              </a:rPr>
              <a:t>Die typische Dynamik der Eskalation:</a:t>
            </a:r>
          </a:p>
        </p:txBody>
      </p:sp>
      <p:graphicFrame>
        <p:nvGraphicFramePr>
          <p:cNvPr id="106500" name="Object 2">
            <a:extLst>
              <a:ext uri="{FF2B5EF4-FFF2-40B4-BE49-F238E27FC236}">
                <a16:creationId xmlns:a16="http://schemas.microsoft.com/office/drawing/2014/main" id="{0E31CFE4-A6B3-5C49-9A37-E495D16142DE}"/>
              </a:ext>
            </a:extLst>
          </p:cNvPr>
          <p:cNvGraphicFramePr>
            <a:graphicFrameLocks noChangeAspect="1"/>
          </p:cNvGraphicFramePr>
          <p:nvPr>
            <p:extLst>
              <p:ext uri="{D42A27DB-BD31-4B8C-83A1-F6EECF244321}">
                <p14:modId xmlns:p14="http://schemas.microsoft.com/office/powerpoint/2010/main" val="3937100104"/>
              </p:ext>
            </p:extLst>
          </p:nvPr>
        </p:nvGraphicFramePr>
        <p:xfrm>
          <a:off x="611560" y="2057400"/>
          <a:ext cx="7543800" cy="4343400"/>
        </p:xfrm>
        <a:graphic>
          <a:graphicData uri="http://schemas.openxmlformats.org/presentationml/2006/ole">
            <mc:AlternateContent xmlns:mc="http://schemas.openxmlformats.org/markup-compatibility/2006">
              <mc:Choice xmlns:v="urn:schemas-microsoft-com:vml" Requires="v">
                <p:oleObj spid="_x0000_s106514" name="Document" r:id="rId4" imgW="23317200" imgH="12090400" progId="Word.Document.12">
                  <p:link updateAutomatic="1"/>
                </p:oleObj>
              </mc:Choice>
              <mc:Fallback>
                <p:oleObj name="Document" r:id="rId4" imgW="23317200" imgH="12090400"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2057400"/>
                        <a:ext cx="75438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6DAF92-D625-094F-8611-F933771CCA41}"/>
              </a:ext>
            </a:extLst>
          </p:cNvPr>
          <p:cNvSpPr>
            <a:spLocks noGrp="1"/>
          </p:cNvSpPr>
          <p:nvPr>
            <p:ph type="title"/>
          </p:nvPr>
        </p:nvSpPr>
        <p:spPr/>
        <p:txBody>
          <a:bodyPr/>
          <a:lstStyle/>
          <a:p>
            <a:r>
              <a:rPr lang="de-DE" dirty="0"/>
              <a:t>Gruppendiskussion</a:t>
            </a:r>
          </a:p>
        </p:txBody>
      </p:sp>
      <p:sp>
        <p:nvSpPr>
          <p:cNvPr id="3" name="Inhaltsplatzhalter 2">
            <a:extLst>
              <a:ext uri="{FF2B5EF4-FFF2-40B4-BE49-F238E27FC236}">
                <a16:creationId xmlns:a16="http://schemas.microsoft.com/office/drawing/2014/main" id="{7BD50827-8A6B-5E48-AD20-B21DB33B119E}"/>
              </a:ext>
            </a:extLst>
          </p:cNvPr>
          <p:cNvSpPr>
            <a:spLocks noGrp="1"/>
          </p:cNvSpPr>
          <p:nvPr>
            <p:ph idx="1"/>
          </p:nvPr>
        </p:nvSpPr>
        <p:spPr/>
        <p:txBody>
          <a:bodyPr>
            <a:normAutofit fontScale="55000" lnSpcReduction="20000"/>
          </a:bodyPr>
          <a:lstStyle/>
          <a:p>
            <a:pPr marL="0" indent="0">
              <a:buNone/>
            </a:pPr>
            <a:r>
              <a:rPr lang="de-DE" sz="5100" dirty="0"/>
              <a:t>Bitte diskutieren Sie in Ihrer Gruppe folgende Fragen:</a:t>
            </a:r>
          </a:p>
          <a:p>
            <a:r>
              <a:rPr lang="de-DE" sz="5700" dirty="0">
                <a:solidFill>
                  <a:schemeClr val="accent1">
                    <a:lumMod val="50000"/>
                  </a:schemeClr>
                </a:solidFill>
              </a:rPr>
              <a:t>Was bedeutet das Gehörte für mich als Elternteil?</a:t>
            </a:r>
          </a:p>
          <a:p>
            <a:r>
              <a:rPr lang="de-DE" sz="5700" dirty="0">
                <a:solidFill>
                  <a:schemeClr val="accent1">
                    <a:lumMod val="50000"/>
                  </a:schemeClr>
                </a:solidFill>
              </a:rPr>
              <a:t>Was können wir in der Gemeinde Wetzikon als Eltern tun?</a:t>
            </a:r>
          </a:p>
        </p:txBody>
      </p:sp>
      <p:sp>
        <p:nvSpPr>
          <p:cNvPr id="6" name="Foliennummernplatzhalter 5">
            <a:extLst>
              <a:ext uri="{FF2B5EF4-FFF2-40B4-BE49-F238E27FC236}">
                <a16:creationId xmlns:a16="http://schemas.microsoft.com/office/drawing/2014/main" id="{85CD2DB1-9EF2-A841-AC17-29D84222EB2A}"/>
              </a:ext>
            </a:extLst>
          </p:cNvPr>
          <p:cNvSpPr>
            <a:spLocks noGrp="1"/>
          </p:cNvSpPr>
          <p:nvPr>
            <p:ph type="sldNum" sz="quarter" idx="12"/>
          </p:nvPr>
        </p:nvSpPr>
        <p:spPr/>
        <p:txBody>
          <a:bodyPr/>
          <a:lstStyle/>
          <a:p>
            <a:pPr>
              <a:defRPr/>
            </a:pPr>
            <a:fld id="{5FFDB0E5-F865-5F43-8345-8A3BD6C6F8EB}" type="slidenum">
              <a:rPr lang="de-CH" altLang="de-DE" smtClean="0"/>
              <a:pPr>
                <a:defRPr/>
              </a:pPr>
              <a:t>29</a:t>
            </a:fld>
            <a:endParaRPr lang="de-CH" altLang="de-DE"/>
          </a:p>
        </p:txBody>
      </p:sp>
    </p:spTree>
    <p:extLst>
      <p:ext uri="{BB962C8B-B14F-4D97-AF65-F5344CB8AC3E}">
        <p14:creationId xmlns:p14="http://schemas.microsoft.com/office/powerpoint/2010/main" val="2035840779"/>
      </p:ext>
    </p:extLst>
  </p:cSld>
  <p:clrMapOvr>
    <a:masterClrMapping/>
  </p:clrMapOvr>
</p:sld>
</file>

<file path=ppt/theme/theme1.xml><?xml version="1.0" encoding="utf-8"?>
<a:theme xmlns:a="http://schemas.openxmlformats.org/drawingml/2006/main" name="Paket">
  <a:themeElements>
    <a:clrScheme name="Paket">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k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et">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räsentation_EA_2021.11.04" id="{98025685-5152-A448-B702-660EB619C794}" vid="{F5C149F3-E125-304B-93F3-B7F0EA693DD5}"/>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966F6AC05BB64E4D8FB9E0C375B51583" ma:contentTypeVersion="7" ma:contentTypeDescription="Ein neues Dokument erstellen." ma:contentTypeScope="" ma:versionID="8ffea59c7ade8a1fdbd722a23efa8aee">
  <xsd:schema xmlns:xsd="http://www.w3.org/2001/XMLSchema" xmlns:xs="http://www.w3.org/2001/XMLSchema" xmlns:p="http://schemas.microsoft.com/office/2006/metadata/properties" xmlns:ns2="3eed8e33-3a35-4a18-87f0-1a6fef3170e7" targetNamespace="http://schemas.microsoft.com/office/2006/metadata/properties" ma:root="true" ma:fieldsID="aa7b4a4e69c6037216dde948031d0dc3" ns2:_="">
    <xsd:import namespace="3eed8e33-3a35-4a18-87f0-1a6fef3170e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ed8e33-3a35-4a18-87f0-1a6fef3170e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ADEB6B-BD7E-42E8-BB86-9BD06295D2EC}">
  <ds:schemaRefs>
    <ds:schemaRef ds:uri="http://schemas.microsoft.com/office/2006/metadata/longProperties"/>
  </ds:schemaRefs>
</ds:datastoreItem>
</file>

<file path=customXml/itemProps2.xml><?xml version="1.0" encoding="utf-8"?>
<ds:datastoreItem xmlns:ds="http://schemas.openxmlformats.org/officeDocument/2006/customXml" ds:itemID="{FEFAF740-F228-49F4-8711-05DBFCDC05BE}">
  <ds:schemaRefs>
    <ds:schemaRef ds:uri="http://schemas.microsoft.com/sharepoint/v3/contenttype/forms"/>
  </ds:schemaRefs>
</ds:datastoreItem>
</file>

<file path=customXml/itemProps3.xml><?xml version="1.0" encoding="utf-8"?>
<ds:datastoreItem xmlns:ds="http://schemas.openxmlformats.org/officeDocument/2006/customXml" ds:itemID="{739EAD18-ADB9-40E9-9B14-B69212A8AB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ed8e33-3a35-4a18-87f0-1a6fef3170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Paket</Template>
  <TotalTime>0</TotalTime>
  <Words>1603</Words>
  <Application>Microsoft Macintosh PowerPoint</Application>
  <PresentationFormat>Bildschirmpräsentation (4:3)</PresentationFormat>
  <Paragraphs>221</Paragraphs>
  <Slides>29</Slides>
  <Notes>24</Notes>
  <HiddenSlides>0</HiddenSlides>
  <MMClips>0</MMClips>
  <ScaleCrop>false</ScaleCrop>
  <HeadingPairs>
    <vt:vector size="8" baseType="variant">
      <vt:variant>
        <vt:lpstr>Verwendete Schriftarten</vt:lpstr>
      </vt:variant>
      <vt:variant>
        <vt:i4>3</vt:i4>
      </vt:variant>
      <vt:variant>
        <vt:lpstr>Design</vt:lpstr>
      </vt:variant>
      <vt:variant>
        <vt:i4>1</vt:i4>
      </vt:variant>
      <vt:variant>
        <vt:lpstr>Links</vt:lpstr>
      </vt:variant>
      <vt:variant>
        <vt:i4>1</vt:i4>
      </vt:variant>
      <vt:variant>
        <vt:lpstr>Folientitel</vt:lpstr>
      </vt:variant>
      <vt:variant>
        <vt:i4>29</vt:i4>
      </vt:variant>
    </vt:vector>
  </HeadingPairs>
  <TitlesOfParts>
    <vt:vector size="34" baseType="lpstr">
      <vt:lpstr>Arial</vt:lpstr>
      <vt:lpstr>Calibri</vt:lpstr>
      <vt:lpstr>Gill Sans MT</vt:lpstr>
      <vt:lpstr>Paket</vt:lpstr>
      <vt:lpstr>file:///Dokument1!OLE_LINK2</vt:lpstr>
      <vt:lpstr>Schülerkonflikte; Was Eltern tun können</vt:lpstr>
      <vt:lpstr>PowerPoint-Präsentation</vt:lpstr>
      <vt:lpstr>PowerPoint-Präsentation</vt:lpstr>
      <vt:lpstr>PowerPoint-Präsentation</vt:lpstr>
      <vt:lpstr>Kurzinput  Basics der Gewaltprävention allgemein  </vt:lpstr>
      <vt:lpstr>PowerPoint-Präsentation</vt:lpstr>
      <vt:lpstr>PowerPoint-Präsentation</vt:lpstr>
      <vt:lpstr>PowerPoint-Präsentation</vt:lpstr>
      <vt:lpstr>Kurzinput  Good-Practice-Kriterien schulische Gewaltprävention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Gruppendiskussion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 Eltern tun können</dc:title>
  <dc:creator>Thomas Brändle</dc:creator>
  <cp:lastModifiedBy>Thomas Brändle</cp:lastModifiedBy>
  <cp:revision>7</cp:revision>
  <cp:lastPrinted>2019-09-11T13:02:59Z</cp:lastPrinted>
  <dcterms:created xsi:type="dcterms:W3CDTF">2021-11-02T08:49:22Z</dcterms:created>
  <dcterms:modified xsi:type="dcterms:W3CDTF">2021-12-01T08:19:41Z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13300.0000000000</vt:lpwstr>
  </property>
  <property fmtid="{D5CDD505-2E9C-101B-9397-08002B2CF9AE}" pid="3" name="ContentTypeId">
    <vt:lpwstr>0x010100966F6AC05BB64E4D8FB9E0C375B51583</vt:lpwstr>
  </property>
</Properties>
</file>